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 id="2147483744" r:id="rId5"/>
  </p:sldMasterIdLst>
  <p:notesMasterIdLst>
    <p:notesMasterId r:id="rId46"/>
  </p:notesMasterIdLst>
  <p:sldIdLst>
    <p:sldId id="257" r:id="rId6"/>
    <p:sldId id="256" r:id="rId7"/>
    <p:sldId id="258" r:id="rId8"/>
    <p:sldId id="297" r:id="rId9"/>
    <p:sldId id="296" r:id="rId10"/>
    <p:sldId id="293" r:id="rId11"/>
    <p:sldId id="274" r:id="rId12"/>
    <p:sldId id="294" r:id="rId13"/>
    <p:sldId id="320" r:id="rId14"/>
    <p:sldId id="291" r:id="rId15"/>
    <p:sldId id="321" r:id="rId16"/>
    <p:sldId id="271" r:id="rId17"/>
    <p:sldId id="309"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6" r:id="rId32"/>
    <p:sldId id="311" r:id="rId33"/>
    <p:sldId id="335" r:id="rId34"/>
    <p:sldId id="337" r:id="rId35"/>
    <p:sldId id="312" r:id="rId36"/>
    <p:sldId id="313" r:id="rId37"/>
    <p:sldId id="338" r:id="rId38"/>
    <p:sldId id="317" r:id="rId39"/>
    <p:sldId id="340" r:id="rId40"/>
    <p:sldId id="315" r:id="rId41"/>
    <p:sldId id="339" r:id="rId42"/>
    <p:sldId id="277" r:id="rId43"/>
    <p:sldId id="288" r:id="rId44"/>
    <p:sldId id="289"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9900"/>
    <a:srgbClr val="9FE331"/>
    <a:srgbClr val="3399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p:restoredTop sz="94631"/>
  </p:normalViewPr>
  <p:slideViewPr>
    <p:cSldViewPr>
      <p:cViewPr varScale="1">
        <p:scale>
          <a:sx n="135" d="100"/>
          <a:sy n="135" d="100"/>
        </p:scale>
        <p:origin x="456"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40115-B59D-41A4-8332-D320CD46F959}" type="datetimeFigureOut">
              <a:rPr lang="en-US" smtClean="0"/>
              <a:t>8/30/18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C5F578-CF60-492D-A4D9-522B431D7B4C}" type="slidenum">
              <a:rPr lang="en-US" smtClean="0"/>
              <a:t>‹#›</a:t>
            </a:fld>
            <a:endParaRPr lang="en-US"/>
          </a:p>
        </p:txBody>
      </p:sp>
    </p:spTree>
    <p:extLst>
      <p:ext uri="{BB962C8B-B14F-4D97-AF65-F5344CB8AC3E}">
        <p14:creationId xmlns:p14="http://schemas.microsoft.com/office/powerpoint/2010/main" val="89760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5F578-CF60-492D-A4D9-522B431D7B4C}" type="slidenum">
              <a:rPr lang="en-US" smtClean="0"/>
              <a:t>5</a:t>
            </a:fld>
            <a:endParaRPr lang="en-US"/>
          </a:p>
        </p:txBody>
      </p:sp>
    </p:spTree>
    <p:extLst>
      <p:ext uri="{BB962C8B-B14F-4D97-AF65-F5344CB8AC3E}">
        <p14:creationId xmlns:p14="http://schemas.microsoft.com/office/powerpoint/2010/main" val="174291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0300B1-3A1B-487F-A8ED-45F01D1D5503}" type="datetimeFigureOut">
              <a:rPr lang="en-US" smtClean="0"/>
              <a:t>8/30/18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39838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t>8/30/18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77224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t>8/30/18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562045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804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069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487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34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387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257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108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55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t>8/30/18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2488077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182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420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863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548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006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54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615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061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925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0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t>8/30/18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362491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203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017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947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191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107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745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61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547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8155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65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0300B1-3A1B-487F-A8ED-45F01D1D5503}" type="datetimeFigureOut">
              <a:rPr lang="en-US" smtClean="0"/>
              <a:t>8/30/18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1903892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422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021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725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776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4019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780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867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9194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7479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345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0300B1-3A1B-487F-A8ED-45F01D1D5503}" type="datetimeFigureOut">
              <a:rPr lang="en-US" smtClean="0"/>
              <a:t>8/30/18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8166117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8291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952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7517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7610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6315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22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0300B1-3A1B-487F-A8ED-45F01D1D5503}" type="datetimeFigureOut">
              <a:rPr lang="en-US" smtClean="0"/>
              <a:t>8/30/18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22469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t>8/30/18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249105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t>8/30/18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129120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t>8/30/18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83951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t>8/30/18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t>‹#›</a:t>
            </a:fld>
            <a:endParaRPr lang="en-US"/>
          </a:p>
        </p:txBody>
      </p:sp>
    </p:spTree>
    <p:extLst>
      <p:ext uri="{BB962C8B-B14F-4D97-AF65-F5344CB8AC3E}">
        <p14:creationId xmlns:p14="http://schemas.microsoft.com/office/powerpoint/2010/main" val="3792690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925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0688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4601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8/30/18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3771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801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90550"/>
            <a:ext cx="5200650" cy="3636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Image result for 6 day war destru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9653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a:solidFill>
                  <a:prstClr val="white"/>
                </a:solidFill>
                <a:effectLst>
                  <a:outerShdw blurRad="38100" dist="38100" dir="2700000" algn="tl">
                    <a:srgbClr val="000000">
                      <a:alpha val="43137"/>
                    </a:srgbClr>
                  </a:outerShdw>
                </a:effectLst>
                <a:latin typeface="Augustus" pitchFamily="2" charset="0"/>
              </a:rPr>
              <a:t>Psalm 23</a:t>
            </a:r>
          </a:p>
        </p:txBody>
      </p:sp>
    </p:spTree>
    <p:extLst>
      <p:ext uri="{BB962C8B-B14F-4D97-AF65-F5344CB8AC3E}">
        <p14:creationId xmlns:p14="http://schemas.microsoft.com/office/powerpoint/2010/main" val="227289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885950"/>
            <a:ext cx="7467600" cy="2105705"/>
          </a:xfrm>
          <a:prstGeom prst="rect">
            <a:avLst/>
          </a:prstGeom>
          <a:noFill/>
        </p:spPr>
        <p:txBody>
          <a:bodyPr wrap="square" rtlCol="0">
            <a:spAutoFit/>
          </a:bodyPr>
          <a:lstStyle/>
          <a:p>
            <a:pPr algn="ctr">
              <a:lnSpc>
                <a:spcPts val="7000"/>
              </a:lnSpc>
            </a:pPr>
            <a:r>
              <a:rPr lang="en-US" sz="72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What We Know About </a:t>
            </a:r>
            <a:r>
              <a:rPr lang="en-US" sz="115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Valleys</a:t>
            </a:r>
          </a:p>
        </p:txBody>
      </p:sp>
      <p:cxnSp>
        <p:nvCxnSpPr>
          <p:cNvPr id="4" name="Straight Connector 3"/>
          <p:cNvCxnSpPr/>
          <p:nvPr/>
        </p:nvCxnSpPr>
        <p:spPr>
          <a:xfrm>
            <a:off x="1828800" y="3181350"/>
            <a:ext cx="1219200" cy="0"/>
          </a:xfrm>
          <a:prstGeom prst="line">
            <a:avLst/>
          </a:prstGeom>
          <a:ln w="254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19800" y="3181350"/>
            <a:ext cx="1219200" cy="0"/>
          </a:xfrm>
          <a:prstGeom prst="line">
            <a:avLst/>
          </a:prstGeom>
          <a:ln w="254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735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1938" y="895350"/>
            <a:ext cx="7467600" cy="881010"/>
          </a:xfrm>
          <a:prstGeom prst="rect">
            <a:avLst/>
          </a:prstGeom>
          <a:noFill/>
        </p:spPr>
        <p:txBody>
          <a:bodyPr wrap="square" rtlCol="0">
            <a:spAutoFit/>
          </a:bodyPr>
          <a:lstStyle/>
          <a:p>
            <a:pPr algn="ctr">
              <a:lnSpc>
                <a:spcPts val="5000"/>
              </a:lnSpc>
            </a:pP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Valleys are Inevitable</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56937"/>
            <a:ext cx="3871913" cy="323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1962150"/>
            <a:ext cx="8077200" cy="1852430"/>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800" dirty="0">
                <a:solidFill>
                  <a:prstClr val="black"/>
                </a:solidFill>
                <a:latin typeface="JasmineUPC" panose="02020603050405020304" pitchFamily="18" charset="-34"/>
                <a:cs typeface="JasmineUPC" panose="02020603050405020304" pitchFamily="18" charset="-34"/>
              </a:rPr>
              <a:t>Dear friends, don’t be surprised at the fiery trials you are going through, as if something strange were happening to you.</a:t>
            </a:r>
            <a:br>
              <a:rPr lang="en-US" sz="4800" dirty="0">
                <a:solidFill>
                  <a:prstClr val="black"/>
                </a:solidFill>
                <a:latin typeface="JasmineUPC" panose="02020603050405020304" pitchFamily="18" charset="-34"/>
                <a:cs typeface="JasmineUPC" panose="02020603050405020304" pitchFamily="18" charset="-34"/>
              </a:rPr>
            </a:br>
            <a:r>
              <a:rPr lang="en-US" sz="2000" dirty="0">
                <a:solidFill>
                  <a:prstClr val="black"/>
                </a:solidFill>
                <a:latin typeface="Augustus" pitchFamily="2" charset="0"/>
                <a:cs typeface="JasmineUPC" panose="02020603050405020304" pitchFamily="18" charset="-34"/>
              </a:rPr>
              <a:t>1 peter 4:12</a:t>
            </a:r>
            <a:endParaRPr lang="en-US" sz="500" dirty="0">
              <a:solidFill>
                <a:prstClr val="black"/>
              </a:solidFill>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730452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1938" y="895350"/>
            <a:ext cx="7467600" cy="733534"/>
          </a:xfrm>
          <a:prstGeom prst="rect">
            <a:avLst/>
          </a:prstGeom>
          <a:noFill/>
        </p:spPr>
        <p:txBody>
          <a:bodyPr wrap="square" rtlCol="0">
            <a:spAutoFit/>
          </a:bodyPr>
          <a:lstStyle/>
          <a:p>
            <a:pPr algn="ctr">
              <a:lnSpc>
                <a:spcPts val="5000"/>
              </a:lnSpc>
            </a:pP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Valleys are Impartial</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56937"/>
            <a:ext cx="3871913" cy="323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2114550"/>
            <a:ext cx="8077200" cy="1960152"/>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800" dirty="0">
                <a:solidFill>
                  <a:prstClr val="black"/>
                </a:solidFill>
                <a:latin typeface="JasmineUPC" panose="02020603050405020304" pitchFamily="18" charset="-34"/>
                <a:cs typeface="JasmineUPC" panose="02020603050405020304" pitchFamily="18" charset="-34"/>
              </a:rPr>
              <a:t> Here on earth you will have many trials and sorrows. But take heart, because I have overcome the world.” </a:t>
            </a:r>
          </a:p>
          <a:p>
            <a:pPr algn="ctr">
              <a:lnSpc>
                <a:spcPts val="3500"/>
              </a:lnSpc>
            </a:pPr>
            <a:r>
              <a:rPr lang="en-US" sz="2000" dirty="0">
                <a:solidFill>
                  <a:prstClr val="black"/>
                </a:solidFill>
                <a:latin typeface="Augustus" pitchFamily="2" charset="0"/>
                <a:cs typeface="JasmineUPC" panose="02020603050405020304" pitchFamily="18" charset="-34"/>
              </a:rPr>
              <a:t>John 16:33</a:t>
            </a:r>
            <a:endParaRPr lang="en-US" sz="500" dirty="0">
              <a:solidFill>
                <a:prstClr val="black"/>
              </a:solidFill>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3967390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1938" y="895350"/>
            <a:ext cx="7467600" cy="881010"/>
          </a:xfrm>
          <a:prstGeom prst="rect">
            <a:avLst/>
          </a:prstGeom>
          <a:noFill/>
        </p:spPr>
        <p:txBody>
          <a:bodyPr wrap="square" rtlCol="0">
            <a:spAutoFit/>
          </a:bodyPr>
          <a:lstStyle/>
          <a:p>
            <a:pPr algn="ctr">
              <a:lnSpc>
                <a:spcPts val="5000"/>
              </a:lnSpc>
            </a:pP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Valleys are Unpredictable</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56937"/>
            <a:ext cx="3871913" cy="323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37882" y="2190750"/>
            <a:ext cx="8077200" cy="1390573"/>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800" dirty="0">
                <a:solidFill>
                  <a:prstClr val="black"/>
                </a:solidFill>
                <a:latin typeface="JasmineUPC" panose="02020603050405020304" pitchFamily="18" charset="-34"/>
                <a:cs typeface="JasmineUPC" panose="02020603050405020304" pitchFamily="18" charset="-34"/>
              </a:rPr>
              <a:t>  “Don't ever brag about tomorrow, since you don't know what the day will bring forth.” </a:t>
            </a:r>
          </a:p>
          <a:p>
            <a:pPr algn="ctr">
              <a:lnSpc>
                <a:spcPts val="3500"/>
              </a:lnSpc>
            </a:pPr>
            <a:r>
              <a:rPr lang="en-US" sz="2000" dirty="0">
                <a:solidFill>
                  <a:prstClr val="black"/>
                </a:solidFill>
                <a:latin typeface="Augustus" pitchFamily="2" charset="0"/>
                <a:cs typeface="JasmineUPC" panose="02020603050405020304" pitchFamily="18" charset="-34"/>
              </a:rPr>
              <a:t>proverbs 27:1</a:t>
            </a:r>
          </a:p>
        </p:txBody>
      </p:sp>
    </p:spTree>
    <p:extLst>
      <p:ext uri="{BB962C8B-B14F-4D97-AF65-F5344CB8AC3E}">
        <p14:creationId xmlns:p14="http://schemas.microsoft.com/office/powerpoint/2010/main" val="3985349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a:solidFill>
                  <a:prstClr val="white"/>
                </a:solidFill>
                <a:effectLst>
                  <a:outerShdw blurRad="38100" dist="38100" dir="2700000" algn="tl">
                    <a:srgbClr val="000000">
                      <a:alpha val="43137"/>
                    </a:srgbClr>
                  </a:outerShdw>
                </a:effectLst>
                <a:latin typeface="Augustus" pitchFamily="2" charset="0"/>
              </a:rPr>
              <a:t>Psalm 23</a:t>
            </a:r>
          </a:p>
        </p:txBody>
      </p:sp>
    </p:spTree>
    <p:extLst>
      <p:ext uri="{BB962C8B-B14F-4D97-AF65-F5344CB8AC3E}">
        <p14:creationId xmlns:p14="http://schemas.microsoft.com/office/powerpoint/2010/main" val="219424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9000"/>
                    </a14:imgEffect>
                  </a14:imgLayer>
                </a14:imgProps>
              </a:ext>
              <a:ext uri="{28A0092B-C50C-407E-A947-70E740481C1C}">
                <a14:useLocalDpi xmlns:a14="http://schemas.microsoft.com/office/drawing/2010/main" val="0"/>
              </a:ext>
            </a:extLst>
          </a:blip>
          <a:srcRect t="16756" b="6567"/>
          <a:stretch/>
        </p:blipFill>
        <p:spPr bwMode="auto">
          <a:xfrm>
            <a:off x="0" y="-90152"/>
            <a:ext cx="9144000" cy="52586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1885950"/>
            <a:ext cx="7467600" cy="996427"/>
          </a:xfrm>
          <a:prstGeom prst="rect">
            <a:avLst/>
          </a:prstGeom>
          <a:noFill/>
        </p:spPr>
        <p:txBody>
          <a:bodyPr wrap="square" rtlCol="0">
            <a:spAutoFit/>
          </a:bodyPr>
          <a:lstStyle/>
          <a:p>
            <a:pPr algn="ctr">
              <a:lnSpc>
                <a:spcPts val="7000"/>
              </a:lnSpc>
            </a:pPr>
            <a:r>
              <a:rPr lang="en-US" sz="6000" dirty="0">
                <a:solidFill>
                  <a:schemeClr val="bg1"/>
                </a:solidFill>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What Kinds of Valleys to Expect</a:t>
            </a:r>
          </a:p>
        </p:txBody>
      </p:sp>
    </p:spTree>
    <p:extLst>
      <p:ext uri="{BB962C8B-B14F-4D97-AF65-F5344CB8AC3E}">
        <p14:creationId xmlns:p14="http://schemas.microsoft.com/office/powerpoint/2010/main" val="756509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1938" y="895350"/>
            <a:ext cx="7467600" cy="881010"/>
          </a:xfrm>
          <a:prstGeom prst="rect">
            <a:avLst/>
          </a:prstGeom>
          <a:noFill/>
        </p:spPr>
        <p:txBody>
          <a:bodyPr wrap="square" rtlCol="0">
            <a:spAutoFit/>
          </a:bodyPr>
          <a:lstStyle/>
          <a:p>
            <a:pPr algn="ctr">
              <a:lnSpc>
                <a:spcPts val="5000"/>
              </a:lnSpc>
            </a:pP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Valley of Failure</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56937"/>
            <a:ext cx="3871913" cy="323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9006" y="1792861"/>
            <a:ext cx="8077200" cy="2785378"/>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800" dirty="0">
                <a:solidFill>
                  <a:prstClr val="black"/>
                </a:solidFill>
                <a:latin typeface="JasmineUPC" panose="02020603050405020304" pitchFamily="18" charset="-34"/>
                <a:cs typeface="JasmineUPC" panose="02020603050405020304" pitchFamily="18" charset="-34"/>
              </a:rPr>
              <a:t>…kings joined forces in </a:t>
            </a:r>
            <a:r>
              <a:rPr lang="en-US" sz="4800" b="1" dirty="0" err="1">
                <a:solidFill>
                  <a:prstClr val="black"/>
                </a:solidFill>
                <a:latin typeface="JasmineUPC" panose="02020603050405020304" pitchFamily="18" charset="-34"/>
                <a:cs typeface="JasmineUPC" panose="02020603050405020304" pitchFamily="18" charset="-34"/>
              </a:rPr>
              <a:t>Siddim</a:t>
            </a:r>
            <a:r>
              <a:rPr lang="en-US" sz="4800" b="1" dirty="0">
                <a:solidFill>
                  <a:prstClr val="black"/>
                </a:solidFill>
                <a:latin typeface="JasmineUPC" panose="02020603050405020304" pitchFamily="18" charset="-34"/>
                <a:cs typeface="JasmineUPC" panose="02020603050405020304" pitchFamily="18" charset="-34"/>
              </a:rPr>
              <a:t> Valley </a:t>
            </a:r>
            <a:r>
              <a:rPr lang="en-US" sz="4800" dirty="0">
                <a:solidFill>
                  <a:prstClr val="black"/>
                </a:solidFill>
                <a:latin typeface="JasmineUPC" panose="02020603050405020304" pitchFamily="18" charset="-34"/>
                <a:cs typeface="JasmineUPC" panose="02020603050405020304" pitchFamily="18" charset="-34"/>
              </a:rPr>
              <a:t>…the valley of the Dead Sea was filled with tar pits. And as the army of the kings of Sodom and Gomorrah fled, some fell into the tar pits, while the rest escaped into the mountains. 	</a:t>
            </a:r>
          </a:p>
          <a:p>
            <a:pPr algn="ctr">
              <a:lnSpc>
                <a:spcPts val="3500"/>
              </a:lnSpc>
            </a:pPr>
            <a:r>
              <a:rPr lang="en-US" sz="2000" dirty="0">
                <a:solidFill>
                  <a:prstClr val="black"/>
                </a:solidFill>
                <a:latin typeface="Augustus" pitchFamily="2" charset="0"/>
                <a:cs typeface="JasmineUPC" panose="02020603050405020304" pitchFamily="18" charset="-34"/>
              </a:rPr>
              <a:t>Genesis 14: 3,10</a:t>
            </a:r>
            <a:endParaRPr lang="en-US" sz="500" dirty="0">
              <a:solidFill>
                <a:prstClr val="black"/>
              </a:solidFill>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2447435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361950"/>
            <a:ext cx="7450667"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830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502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18512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1938" y="895350"/>
            <a:ext cx="7467600" cy="733534"/>
          </a:xfrm>
          <a:prstGeom prst="rect">
            <a:avLst/>
          </a:prstGeom>
          <a:noFill/>
        </p:spPr>
        <p:txBody>
          <a:bodyPr wrap="square" rtlCol="0">
            <a:spAutoFit/>
          </a:bodyPr>
          <a:lstStyle/>
          <a:p>
            <a:pPr algn="ctr">
              <a:lnSpc>
                <a:spcPts val="5000"/>
              </a:lnSpc>
            </a:pP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Valley of Fear</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56937"/>
            <a:ext cx="3871913" cy="323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9006" y="1885950"/>
            <a:ext cx="8077200" cy="2336537"/>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800" dirty="0">
                <a:solidFill>
                  <a:prstClr val="black"/>
                </a:solidFill>
                <a:latin typeface="JasmineUPC" panose="02020603050405020304" pitchFamily="18" charset="-34"/>
                <a:cs typeface="JasmineUPC" panose="02020603050405020304" pitchFamily="18" charset="-34"/>
              </a:rPr>
              <a:t> When they came to the </a:t>
            </a:r>
            <a:r>
              <a:rPr lang="en-US" sz="4800" b="1" dirty="0">
                <a:solidFill>
                  <a:prstClr val="black"/>
                </a:solidFill>
                <a:latin typeface="JasmineUPC" panose="02020603050405020304" pitchFamily="18" charset="-34"/>
                <a:cs typeface="JasmineUPC" panose="02020603050405020304" pitchFamily="18" charset="-34"/>
              </a:rPr>
              <a:t>valley of </a:t>
            </a:r>
            <a:r>
              <a:rPr lang="en-US" sz="4800" b="1" dirty="0" err="1">
                <a:solidFill>
                  <a:prstClr val="black"/>
                </a:solidFill>
                <a:latin typeface="JasmineUPC" panose="02020603050405020304" pitchFamily="18" charset="-34"/>
                <a:cs typeface="JasmineUPC" panose="02020603050405020304" pitchFamily="18" charset="-34"/>
              </a:rPr>
              <a:t>Eshcol</a:t>
            </a:r>
            <a:r>
              <a:rPr lang="en-US" sz="4800" dirty="0">
                <a:solidFill>
                  <a:prstClr val="black"/>
                </a:solidFill>
                <a:latin typeface="JasmineUPC" panose="02020603050405020304" pitchFamily="18" charset="-34"/>
                <a:cs typeface="JasmineUPC" panose="02020603050405020304" pitchFamily="18" charset="-34"/>
              </a:rPr>
              <a:t>, they cut down a branch with a single cluster of grapes so large that it took two of them to carry it on a pole between them! </a:t>
            </a:r>
          </a:p>
          <a:p>
            <a:pPr algn="ctr">
              <a:lnSpc>
                <a:spcPts val="3500"/>
              </a:lnSpc>
            </a:pPr>
            <a:r>
              <a:rPr lang="en-US" sz="2000" dirty="0">
                <a:solidFill>
                  <a:prstClr val="black"/>
                </a:solidFill>
                <a:latin typeface="Augustus" pitchFamily="2" charset="0"/>
                <a:cs typeface="JasmineUPC" panose="02020603050405020304" pitchFamily="18" charset="-34"/>
              </a:rPr>
              <a:t>Numbers 13:23</a:t>
            </a:r>
            <a:endParaRPr lang="en-US" sz="500" dirty="0">
              <a:solidFill>
                <a:prstClr val="black"/>
              </a:solidFill>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3001301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1196" b="13589"/>
          <a:stretch/>
        </p:blipFill>
        <p:spPr bwMode="auto">
          <a:xfrm>
            <a:off x="0" y="1"/>
            <a:ext cx="9151513" cy="5162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209550"/>
            <a:ext cx="8077200" cy="1887696"/>
          </a:xfrm>
          <a:prstGeom prst="rect">
            <a:avLst/>
          </a:prstGeom>
          <a:noFill/>
          <a:ln>
            <a:noFill/>
          </a:ln>
        </p:spPr>
        <p:txBody>
          <a:bodyPr wrap="square" rtlCol="0">
            <a:spAutoFit/>
          </a:bodyPr>
          <a:lstStyle/>
          <a:p>
            <a:pPr>
              <a:lnSpc>
                <a:spcPts val="3500"/>
              </a:lnSpc>
            </a:pPr>
            <a:r>
              <a:rPr lang="en-US" sz="4800" b="1" dirty="0">
                <a:solidFill>
                  <a:prstClr val="black"/>
                </a:solidFill>
                <a:latin typeface="JasmineUPC" panose="02020603050405020304" pitchFamily="18" charset="-34"/>
                <a:cs typeface="JasmineUPC" panose="02020603050405020304" pitchFamily="18" charset="-34"/>
              </a:rPr>
              <a:t>But</a:t>
            </a:r>
            <a:r>
              <a:rPr lang="en-US" sz="4800" dirty="0">
                <a:solidFill>
                  <a:prstClr val="black"/>
                </a:solidFill>
                <a:latin typeface="JasmineUPC" panose="02020603050405020304" pitchFamily="18" charset="-34"/>
                <a:cs typeface="JasmineUPC" panose="02020603050405020304" pitchFamily="18" charset="-34"/>
              </a:rPr>
              <a:t> the people living there are powerful, </a:t>
            </a:r>
            <a:br>
              <a:rPr lang="en-US" sz="4800" dirty="0">
                <a:solidFill>
                  <a:prstClr val="black"/>
                </a:solidFill>
                <a:latin typeface="JasmineUPC" panose="02020603050405020304" pitchFamily="18" charset="-34"/>
                <a:cs typeface="JasmineUPC" panose="02020603050405020304" pitchFamily="18" charset="-34"/>
              </a:rPr>
            </a:br>
            <a:r>
              <a:rPr lang="en-US" sz="4800" dirty="0">
                <a:solidFill>
                  <a:prstClr val="black"/>
                </a:solidFill>
                <a:latin typeface="JasmineUPC" panose="02020603050405020304" pitchFamily="18" charset="-34"/>
                <a:cs typeface="JasmineUPC" panose="02020603050405020304" pitchFamily="18" charset="-34"/>
              </a:rPr>
              <a:t>and their towns are large and fortified. </a:t>
            </a:r>
          </a:p>
          <a:p>
            <a:pPr>
              <a:lnSpc>
                <a:spcPts val="3500"/>
              </a:lnSpc>
            </a:pPr>
            <a:r>
              <a:rPr lang="en-US" sz="4800" dirty="0">
                <a:solidFill>
                  <a:prstClr val="black"/>
                </a:solidFill>
                <a:latin typeface="JasmineUPC" panose="02020603050405020304" pitchFamily="18" charset="-34"/>
                <a:cs typeface="JasmineUPC" panose="02020603050405020304" pitchFamily="18" charset="-34"/>
              </a:rPr>
              <a:t>We even saw giants there!</a:t>
            </a:r>
          </a:p>
          <a:p>
            <a:pPr>
              <a:lnSpc>
                <a:spcPts val="3500"/>
              </a:lnSpc>
            </a:pPr>
            <a:r>
              <a:rPr lang="en-US" sz="2000" dirty="0">
                <a:solidFill>
                  <a:prstClr val="black"/>
                </a:solidFill>
                <a:latin typeface="Augustus" pitchFamily="2" charset="0"/>
                <a:cs typeface="JasmineUPC" panose="02020603050405020304" pitchFamily="18" charset="-34"/>
              </a:rPr>
              <a:t>                           Numbers 13:28</a:t>
            </a:r>
            <a:endParaRPr lang="en-US" sz="500" dirty="0">
              <a:solidFill>
                <a:prstClr val="black"/>
              </a:solidFill>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2346921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48202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1938" y="895350"/>
            <a:ext cx="7467600" cy="881010"/>
          </a:xfrm>
          <a:prstGeom prst="rect">
            <a:avLst/>
          </a:prstGeom>
          <a:noFill/>
        </p:spPr>
        <p:txBody>
          <a:bodyPr wrap="square" rtlCol="0">
            <a:spAutoFit/>
          </a:bodyPr>
          <a:lstStyle/>
          <a:p>
            <a:pPr algn="ctr">
              <a:lnSpc>
                <a:spcPts val="5000"/>
              </a:lnSpc>
            </a:pP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Valley of Conflict</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56937"/>
            <a:ext cx="3871913" cy="323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9006" y="1885950"/>
            <a:ext cx="8077200" cy="2336537"/>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800" dirty="0">
                <a:solidFill>
                  <a:prstClr val="black"/>
                </a:solidFill>
                <a:latin typeface="JasmineUPC" panose="02020603050405020304" pitchFamily="18" charset="-34"/>
                <a:cs typeface="JasmineUPC" panose="02020603050405020304" pitchFamily="18" charset="-34"/>
              </a:rPr>
              <a:t> Saul countered by gathering his Israelite troops near the </a:t>
            </a:r>
            <a:r>
              <a:rPr lang="en-US" sz="4800" b="1" dirty="0">
                <a:solidFill>
                  <a:prstClr val="black"/>
                </a:solidFill>
                <a:latin typeface="JasmineUPC" panose="02020603050405020304" pitchFamily="18" charset="-34"/>
                <a:cs typeface="JasmineUPC" panose="02020603050405020304" pitchFamily="18" charset="-34"/>
              </a:rPr>
              <a:t>valley of </a:t>
            </a:r>
            <a:r>
              <a:rPr lang="en-US" sz="4800" b="1" dirty="0" err="1">
                <a:solidFill>
                  <a:prstClr val="black"/>
                </a:solidFill>
                <a:latin typeface="JasmineUPC" panose="02020603050405020304" pitchFamily="18" charset="-34"/>
                <a:cs typeface="JasmineUPC" panose="02020603050405020304" pitchFamily="18" charset="-34"/>
              </a:rPr>
              <a:t>Elah</a:t>
            </a:r>
            <a:r>
              <a:rPr lang="en-US" sz="4800" dirty="0">
                <a:solidFill>
                  <a:prstClr val="black"/>
                </a:solidFill>
                <a:latin typeface="JasmineUPC" panose="02020603050405020304" pitchFamily="18" charset="-34"/>
                <a:cs typeface="JasmineUPC" panose="02020603050405020304" pitchFamily="18" charset="-34"/>
              </a:rPr>
              <a:t>. So the Philistines and Israelites faced each other on opposite hills, with the valley between them.</a:t>
            </a:r>
          </a:p>
          <a:p>
            <a:pPr algn="ctr">
              <a:lnSpc>
                <a:spcPts val="3500"/>
              </a:lnSpc>
            </a:pPr>
            <a:r>
              <a:rPr lang="en-US" sz="2000" dirty="0">
                <a:solidFill>
                  <a:prstClr val="black"/>
                </a:solidFill>
                <a:latin typeface="Augustus" pitchFamily="2" charset="0"/>
                <a:cs typeface="JasmineUPC" panose="02020603050405020304" pitchFamily="18" charset="-34"/>
              </a:rPr>
              <a:t>1 Samuel 17:2-3</a:t>
            </a:r>
            <a:endParaRPr lang="en-US" sz="500" dirty="0">
              <a:solidFill>
                <a:prstClr val="black"/>
              </a:solidFill>
              <a:latin typeface="JasmineUPC" panose="02020603050405020304" pitchFamily="18" charset="-34"/>
              <a:cs typeface="JasmineUPC" panose="02020603050405020304" pitchFamily="18" charset="-34"/>
            </a:endParaRPr>
          </a:p>
        </p:txBody>
      </p:sp>
      <p:pic>
        <p:nvPicPr>
          <p:cNvPr id="7170" name="Picture 2" descr="Davi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82946"/>
            <a:ext cx="990600" cy="1073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529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9514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1938" y="895350"/>
            <a:ext cx="7467600" cy="881010"/>
          </a:xfrm>
          <a:prstGeom prst="rect">
            <a:avLst/>
          </a:prstGeom>
          <a:noFill/>
        </p:spPr>
        <p:txBody>
          <a:bodyPr wrap="square" rtlCol="0">
            <a:spAutoFit/>
          </a:bodyPr>
          <a:lstStyle/>
          <a:p>
            <a:pPr algn="ctr">
              <a:lnSpc>
                <a:spcPts val="5000"/>
              </a:lnSpc>
            </a:pP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Valley of Grief</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56937"/>
            <a:ext cx="3871913" cy="323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9006" y="1885950"/>
            <a:ext cx="8077200" cy="2785378"/>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800" dirty="0">
                <a:solidFill>
                  <a:prstClr val="black"/>
                </a:solidFill>
                <a:latin typeface="JasmineUPC" panose="02020603050405020304" pitchFamily="18" charset="-34"/>
                <a:cs typeface="JasmineUPC" panose="02020603050405020304" pitchFamily="18" charset="-34"/>
              </a:rPr>
              <a:t>Blessed are those whose strength is in you,</a:t>
            </a:r>
          </a:p>
          <a:p>
            <a:pPr algn="ctr">
              <a:lnSpc>
                <a:spcPts val="3500"/>
              </a:lnSpc>
            </a:pPr>
            <a:r>
              <a:rPr lang="en-US" sz="4800" dirty="0">
                <a:solidFill>
                  <a:prstClr val="black"/>
                </a:solidFill>
                <a:latin typeface="JasmineUPC" panose="02020603050405020304" pitchFamily="18" charset="-34"/>
                <a:cs typeface="JasmineUPC" panose="02020603050405020304" pitchFamily="18" charset="-34"/>
              </a:rPr>
              <a:t>    in whose heart are the highways to Zion.</a:t>
            </a:r>
          </a:p>
          <a:p>
            <a:pPr algn="ctr">
              <a:lnSpc>
                <a:spcPts val="3500"/>
              </a:lnSpc>
            </a:pPr>
            <a:r>
              <a:rPr lang="en-US" sz="4800" dirty="0">
                <a:solidFill>
                  <a:prstClr val="black"/>
                </a:solidFill>
                <a:latin typeface="JasmineUPC" panose="02020603050405020304" pitchFamily="18" charset="-34"/>
                <a:cs typeface="JasmineUPC" panose="02020603050405020304" pitchFamily="18" charset="-34"/>
              </a:rPr>
              <a:t>As they go through the </a:t>
            </a:r>
            <a:r>
              <a:rPr lang="en-US" sz="4800" b="1" dirty="0">
                <a:solidFill>
                  <a:prstClr val="black"/>
                </a:solidFill>
                <a:latin typeface="JasmineUPC" panose="02020603050405020304" pitchFamily="18" charset="-34"/>
                <a:cs typeface="JasmineUPC" panose="02020603050405020304" pitchFamily="18" charset="-34"/>
              </a:rPr>
              <a:t>Valley of Baca</a:t>
            </a:r>
          </a:p>
          <a:p>
            <a:pPr algn="ctr">
              <a:lnSpc>
                <a:spcPts val="3500"/>
              </a:lnSpc>
            </a:pPr>
            <a:r>
              <a:rPr lang="en-US" sz="4800" dirty="0">
                <a:solidFill>
                  <a:prstClr val="black"/>
                </a:solidFill>
                <a:latin typeface="JasmineUPC" panose="02020603050405020304" pitchFamily="18" charset="-34"/>
                <a:cs typeface="JasmineUPC" panose="02020603050405020304" pitchFamily="18" charset="-34"/>
              </a:rPr>
              <a:t>    they make it a place of springs;</a:t>
            </a:r>
          </a:p>
          <a:p>
            <a:pPr algn="ctr">
              <a:lnSpc>
                <a:spcPts val="3500"/>
              </a:lnSpc>
            </a:pPr>
            <a:r>
              <a:rPr lang="en-US" sz="4800" dirty="0">
                <a:solidFill>
                  <a:prstClr val="black"/>
                </a:solidFill>
                <a:latin typeface="JasmineUPC" panose="02020603050405020304" pitchFamily="18" charset="-34"/>
                <a:cs typeface="JasmineUPC" panose="02020603050405020304" pitchFamily="18" charset="-34"/>
              </a:rPr>
              <a:t>    the early rain also covers it with pools.</a:t>
            </a:r>
            <a:endParaRPr lang="en-US" sz="2000" dirty="0">
              <a:solidFill>
                <a:prstClr val="black"/>
              </a:solidFill>
              <a:latin typeface="Augustus" pitchFamily="2" charset="0"/>
              <a:cs typeface="JasmineUPC" panose="02020603050405020304" pitchFamily="18" charset="-34"/>
            </a:endParaRPr>
          </a:p>
          <a:p>
            <a:pPr algn="ctr">
              <a:lnSpc>
                <a:spcPts val="3500"/>
              </a:lnSpc>
            </a:pPr>
            <a:r>
              <a:rPr lang="en-US" sz="2000" dirty="0">
                <a:solidFill>
                  <a:prstClr val="black"/>
                </a:solidFill>
                <a:latin typeface="Augustus" pitchFamily="2" charset="0"/>
                <a:cs typeface="JasmineUPC" panose="02020603050405020304" pitchFamily="18" charset="-34"/>
              </a:rPr>
              <a:t>Psalm 84: 5-6</a:t>
            </a:r>
            <a:endParaRPr lang="en-US" sz="500" dirty="0">
              <a:solidFill>
                <a:prstClr val="black"/>
              </a:solidFill>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816586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5000"/>
          <a:stretch/>
        </p:blipFill>
        <p:spPr bwMode="auto">
          <a:xfrm>
            <a:off x="0" y="1"/>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911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38970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791892"/>
            <a:ext cx="8382000" cy="784830"/>
          </a:xfrm>
          <a:prstGeom prst="rect">
            <a:avLst/>
          </a:prstGeom>
          <a:noFill/>
        </p:spPr>
        <p:txBody>
          <a:bodyPr wrap="square" rtlCol="0">
            <a:spAutoFit/>
          </a:bodyPr>
          <a:lstStyle/>
          <a:p>
            <a:pPr algn="ctr">
              <a:lnSpc>
                <a:spcPts val="4000"/>
              </a:lnSpc>
            </a:pPr>
            <a:r>
              <a:rPr lang="en-US" sz="66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What to remember in a</a:t>
            </a: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 </a:t>
            </a:r>
          </a:p>
        </p:txBody>
      </p:sp>
      <p:cxnSp>
        <p:nvCxnSpPr>
          <p:cNvPr id="4" name="Straight Connector 3"/>
          <p:cNvCxnSpPr/>
          <p:nvPr/>
        </p:nvCxnSpPr>
        <p:spPr>
          <a:xfrm>
            <a:off x="1981200" y="2800350"/>
            <a:ext cx="1219200" cy="0"/>
          </a:xfrm>
          <a:prstGeom prst="line">
            <a:avLst/>
          </a:prstGeom>
          <a:ln w="254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867400" y="2800350"/>
            <a:ext cx="1219200" cy="0"/>
          </a:xfrm>
          <a:prstGeom prst="line">
            <a:avLst/>
          </a:prstGeom>
          <a:ln w="254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352800" y="1962150"/>
            <a:ext cx="2667000" cy="1846659"/>
          </a:xfrm>
          <a:prstGeom prst="rect">
            <a:avLst/>
          </a:prstGeom>
          <a:noFill/>
        </p:spPr>
        <p:txBody>
          <a:bodyPr wrap="square" rtlCol="0">
            <a:spAutoFit/>
          </a:bodyPr>
          <a:lstStyle/>
          <a:p>
            <a:r>
              <a:rPr lang="en-US" sz="96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Valley</a:t>
            </a:r>
          </a:p>
          <a:p>
            <a:endParaRPr lang="en-US" dirty="0"/>
          </a:p>
        </p:txBody>
      </p:sp>
    </p:spTree>
    <p:extLst>
      <p:ext uri="{BB962C8B-B14F-4D97-AF65-F5344CB8AC3E}">
        <p14:creationId xmlns:p14="http://schemas.microsoft.com/office/powerpoint/2010/main" val="1134840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0285"/>
            <a:ext cx="76962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484" y="3797734"/>
            <a:ext cx="1944687"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562350"/>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361950"/>
            <a:ext cx="7924800" cy="584775"/>
          </a:xfrm>
          <a:prstGeom prst="rect">
            <a:avLst/>
          </a:prstGeom>
          <a:noFill/>
        </p:spPr>
        <p:txBody>
          <a:bodyPr wrap="square" rtlCol="0">
            <a:spAutoFit/>
          </a:bodyPr>
          <a:lstStyle/>
          <a:p>
            <a:pPr algn="ctr"/>
            <a:r>
              <a:rPr lang="en-US" sz="3200" dirty="0">
                <a:latin typeface="Augustus" pitchFamily="2" charset="0"/>
              </a:rPr>
              <a:t>Living in the goodness of God</a:t>
            </a:r>
          </a:p>
        </p:txBody>
      </p:sp>
      <p:sp>
        <p:nvSpPr>
          <p:cNvPr id="3" name="TextBox 2"/>
          <p:cNvSpPr txBox="1"/>
          <p:nvPr/>
        </p:nvSpPr>
        <p:spPr>
          <a:xfrm>
            <a:off x="673290" y="1809750"/>
            <a:ext cx="7924800" cy="1569660"/>
          </a:xfrm>
          <a:prstGeom prst="rect">
            <a:avLst/>
          </a:prstGeom>
          <a:noFill/>
        </p:spPr>
        <p:txBody>
          <a:bodyPr wrap="square" rtlCol="0">
            <a:spAutoFit/>
          </a:bodyPr>
          <a:lstStyle/>
          <a:p>
            <a:r>
              <a:rPr lang="en-US" sz="96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The God of my Valleys</a:t>
            </a:r>
          </a:p>
        </p:txBody>
      </p:sp>
    </p:spTree>
    <p:extLst>
      <p:ext uri="{BB962C8B-B14F-4D97-AF65-F5344CB8AC3E}">
        <p14:creationId xmlns:p14="http://schemas.microsoft.com/office/powerpoint/2010/main" val="904934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1938" y="895350"/>
            <a:ext cx="7467600" cy="881010"/>
          </a:xfrm>
          <a:prstGeom prst="rect">
            <a:avLst/>
          </a:prstGeom>
          <a:noFill/>
        </p:spPr>
        <p:txBody>
          <a:bodyPr wrap="square" rtlCol="0">
            <a:spAutoFit/>
          </a:bodyPr>
          <a:lstStyle/>
          <a:p>
            <a:pPr algn="ctr">
              <a:lnSpc>
                <a:spcPts val="5000"/>
              </a:lnSpc>
            </a:pP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You are not alone</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56937"/>
            <a:ext cx="3871913" cy="323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9006" y="1885950"/>
            <a:ext cx="8077200" cy="2785378"/>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800" dirty="0">
                <a:solidFill>
                  <a:prstClr val="black"/>
                </a:solidFill>
                <a:latin typeface="JasmineUPC" panose="02020603050405020304" pitchFamily="18" charset="-34"/>
                <a:cs typeface="JasmineUPC" panose="02020603050405020304" pitchFamily="18" charset="-34"/>
              </a:rPr>
              <a:t>Even when I walk</a:t>
            </a:r>
          </a:p>
          <a:p>
            <a:pPr algn="ctr">
              <a:lnSpc>
                <a:spcPts val="3500"/>
              </a:lnSpc>
            </a:pPr>
            <a:r>
              <a:rPr lang="en-US" sz="4800" dirty="0">
                <a:solidFill>
                  <a:prstClr val="black"/>
                </a:solidFill>
                <a:latin typeface="JasmineUPC" panose="02020603050405020304" pitchFamily="18" charset="-34"/>
                <a:cs typeface="JasmineUPC" panose="02020603050405020304" pitchFamily="18" charset="-34"/>
              </a:rPr>
              <a:t>    through the darkest valley,</a:t>
            </a:r>
          </a:p>
          <a:p>
            <a:pPr algn="ctr">
              <a:lnSpc>
                <a:spcPts val="3500"/>
              </a:lnSpc>
            </a:pPr>
            <a:r>
              <a:rPr lang="en-US" sz="4800" dirty="0">
                <a:solidFill>
                  <a:prstClr val="black"/>
                </a:solidFill>
                <a:latin typeface="JasmineUPC" panose="02020603050405020304" pitchFamily="18" charset="-34"/>
                <a:cs typeface="JasmineUPC" panose="02020603050405020304" pitchFamily="18" charset="-34"/>
              </a:rPr>
              <a:t>I will not be afraid,</a:t>
            </a:r>
          </a:p>
          <a:p>
            <a:pPr algn="ctr">
              <a:lnSpc>
                <a:spcPts val="3500"/>
              </a:lnSpc>
            </a:pPr>
            <a:r>
              <a:rPr lang="en-US" sz="4800" dirty="0">
                <a:solidFill>
                  <a:prstClr val="black"/>
                </a:solidFill>
                <a:latin typeface="JasmineUPC" panose="02020603050405020304" pitchFamily="18" charset="-34"/>
                <a:cs typeface="JasmineUPC" panose="02020603050405020304" pitchFamily="18" charset="-34"/>
              </a:rPr>
              <a:t>    for you are </a:t>
            </a:r>
            <a:r>
              <a:rPr lang="en-US" sz="4800" u="sng" dirty="0">
                <a:solidFill>
                  <a:prstClr val="black"/>
                </a:solidFill>
                <a:latin typeface="JasmineUPC" panose="02020603050405020304" pitchFamily="18" charset="-34"/>
                <a:cs typeface="JasmineUPC" panose="02020603050405020304" pitchFamily="18" charset="-34"/>
              </a:rPr>
              <a:t>close beside me</a:t>
            </a:r>
            <a:r>
              <a:rPr lang="en-US" sz="4800" dirty="0">
                <a:solidFill>
                  <a:prstClr val="black"/>
                </a:solidFill>
                <a:latin typeface="JasmineUPC" panose="02020603050405020304" pitchFamily="18" charset="-34"/>
                <a:cs typeface="JasmineUPC" panose="02020603050405020304" pitchFamily="18" charset="-34"/>
              </a:rPr>
              <a:t>.</a:t>
            </a:r>
            <a:br>
              <a:rPr lang="en-US" sz="4800" dirty="0">
                <a:solidFill>
                  <a:prstClr val="black"/>
                </a:solidFill>
                <a:latin typeface="JasmineUPC" panose="02020603050405020304" pitchFamily="18" charset="-34"/>
                <a:cs typeface="JasmineUPC" panose="02020603050405020304" pitchFamily="18" charset="-34"/>
              </a:rPr>
            </a:br>
            <a:r>
              <a:rPr lang="en-US" sz="4400" i="1" dirty="0">
                <a:solidFill>
                  <a:prstClr val="black"/>
                </a:solidFill>
                <a:latin typeface="JasmineUPC" panose="02020603050405020304" pitchFamily="18" charset="-34"/>
                <a:cs typeface="JasmineUPC" panose="02020603050405020304" pitchFamily="18" charset="-34"/>
              </a:rPr>
              <a:t>(for thou art with me) KJV </a:t>
            </a:r>
            <a:endParaRPr lang="en-US" sz="4800" i="1" dirty="0">
              <a:solidFill>
                <a:prstClr val="black"/>
              </a:solidFill>
              <a:latin typeface="JasmineUPC" panose="02020603050405020304" pitchFamily="18" charset="-34"/>
              <a:cs typeface="JasmineUPC" panose="02020603050405020304" pitchFamily="18" charset="-34"/>
            </a:endParaRPr>
          </a:p>
          <a:p>
            <a:pPr algn="ctr">
              <a:lnSpc>
                <a:spcPts val="3500"/>
              </a:lnSpc>
            </a:pPr>
            <a:r>
              <a:rPr lang="en-US" sz="2000" dirty="0">
                <a:solidFill>
                  <a:prstClr val="black"/>
                </a:solidFill>
                <a:latin typeface="Augustus" pitchFamily="2" charset="0"/>
                <a:cs typeface="JasmineUPC" panose="02020603050405020304" pitchFamily="18" charset="-34"/>
              </a:rPr>
              <a:t>Psalm 23:4</a:t>
            </a:r>
            <a:endParaRPr lang="en-US" sz="500" dirty="0">
              <a:solidFill>
                <a:prstClr val="black"/>
              </a:solidFill>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301542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2956" y="1885950"/>
            <a:ext cx="7467600" cy="881010"/>
          </a:xfrm>
          <a:prstGeom prst="rect">
            <a:avLst/>
          </a:prstGeom>
          <a:noFill/>
        </p:spPr>
        <p:txBody>
          <a:bodyPr wrap="square" rtlCol="0">
            <a:spAutoFit/>
          </a:bodyPr>
          <a:lstStyle/>
          <a:p>
            <a:pPr algn="ctr">
              <a:lnSpc>
                <a:spcPts val="5000"/>
              </a:lnSpc>
            </a:pPr>
            <a:r>
              <a:rPr lang="en-US" sz="8000" b="1"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Jehovah-</a:t>
            </a:r>
            <a:r>
              <a:rPr lang="en-US" sz="8000" b="1" dirty="0" err="1">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Shammah</a:t>
            </a: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 </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86100"/>
            <a:ext cx="3871913" cy="323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amond 3"/>
          <p:cNvSpPr/>
          <p:nvPr/>
        </p:nvSpPr>
        <p:spPr>
          <a:xfrm>
            <a:off x="4069556" y="1200150"/>
            <a:ext cx="457200" cy="502860"/>
          </a:xfrm>
          <a:prstGeom prst="diamond">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6" name="TextBox 5"/>
          <p:cNvSpPr txBox="1"/>
          <p:nvPr/>
        </p:nvSpPr>
        <p:spPr>
          <a:xfrm>
            <a:off x="762000" y="2528940"/>
            <a:ext cx="7467600" cy="733534"/>
          </a:xfrm>
          <a:prstGeom prst="rect">
            <a:avLst/>
          </a:prstGeom>
          <a:noFill/>
        </p:spPr>
        <p:txBody>
          <a:bodyPr wrap="square" rtlCol="0">
            <a:spAutoFit/>
          </a:bodyPr>
          <a:lstStyle/>
          <a:p>
            <a:pPr algn="ctr">
              <a:lnSpc>
                <a:spcPts val="5000"/>
              </a:lnSpc>
            </a:pPr>
            <a:r>
              <a:rPr lang="en-US" sz="6600" i="1"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“The Lord is There”</a:t>
            </a:r>
          </a:p>
        </p:txBody>
      </p:sp>
    </p:spTree>
    <p:extLst>
      <p:ext uri="{BB962C8B-B14F-4D97-AF65-F5344CB8AC3E}">
        <p14:creationId xmlns:p14="http://schemas.microsoft.com/office/powerpoint/2010/main" val="1666714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29484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1938" y="895350"/>
            <a:ext cx="7467600" cy="881010"/>
          </a:xfrm>
          <a:prstGeom prst="rect">
            <a:avLst/>
          </a:prstGeom>
          <a:noFill/>
        </p:spPr>
        <p:txBody>
          <a:bodyPr wrap="square" rtlCol="0">
            <a:spAutoFit/>
          </a:bodyPr>
          <a:lstStyle/>
          <a:p>
            <a:pPr algn="ctr">
              <a:lnSpc>
                <a:spcPts val="5000"/>
              </a:lnSpc>
            </a:pP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God will use it for good</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56937"/>
            <a:ext cx="3871913" cy="323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1780787"/>
            <a:ext cx="8763000" cy="3170099"/>
          </a:xfrm>
          <a:prstGeom prst="rect">
            <a:avLst/>
          </a:prstGeom>
          <a:solidFill>
            <a:srgbClr val="9FE331">
              <a:alpha val="16000"/>
            </a:srgbClr>
          </a:solidFill>
          <a:ln>
            <a:solidFill>
              <a:srgbClr val="9FE331"/>
            </a:solidFill>
          </a:ln>
        </p:spPr>
        <p:txBody>
          <a:bodyPr wrap="square" rtlCol="0">
            <a:spAutoFit/>
          </a:bodyPr>
          <a:lstStyle/>
          <a:p>
            <a:pPr algn="ctr">
              <a:lnSpc>
                <a:spcPts val="3000"/>
              </a:lnSpc>
            </a:pPr>
            <a:r>
              <a:rPr lang="en-US" sz="4400" dirty="0">
                <a:solidFill>
                  <a:prstClr val="black"/>
                </a:solidFill>
                <a:latin typeface="JasmineUPC" panose="02020603050405020304" pitchFamily="18" charset="-34"/>
                <a:cs typeface="JasmineUPC" panose="02020603050405020304" pitchFamily="18" charset="-34"/>
              </a:rPr>
              <a:t>We can rejoice, too, when we run into problems and trials, for we know that they help us develop endurance. And endurance develops strength of character, and character strengthens our confident hope of salvation.  And this hope will not lead to disappointment. For we know how dearly God loves us.</a:t>
            </a:r>
          </a:p>
          <a:p>
            <a:pPr algn="ctr">
              <a:lnSpc>
                <a:spcPts val="3000"/>
              </a:lnSpc>
            </a:pPr>
            <a:br>
              <a:rPr lang="en-US" sz="4400" dirty="0">
                <a:solidFill>
                  <a:prstClr val="black"/>
                </a:solidFill>
                <a:latin typeface="JasmineUPC" panose="02020603050405020304" pitchFamily="18" charset="-34"/>
                <a:cs typeface="JasmineUPC" panose="02020603050405020304" pitchFamily="18" charset="-34"/>
              </a:rPr>
            </a:br>
            <a:r>
              <a:rPr lang="en-US" dirty="0">
                <a:solidFill>
                  <a:prstClr val="black"/>
                </a:solidFill>
                <a:latin typeface="Augustus" pitchFamily="2" charset="0"/>
                <a:cs typeface="JasmineUPC" panose="02020603050405020304" pitchFamily="18" charset="-34"/>
              </a:rPr>
              <a:t>ROMANS 5:3-5</a:t>
            </a:r>
            <a:endParaRPr lang="en-US" sz="100" dirty="0">
              <a:solidFill>
                <a:prstClr val="black"/>
              </a:solidFill>
              <a:latin typeface="Augustus" pitchFamily="2" charset="0"/>
              <a:cs typeface="JasmineUPC" panose="02020603050405020304" pitchFamily="18" charset="-34"/>
            </a:endParaRPr>
          </a:p>
        </p:txBody>
      </p:sp>
    </p:spTree>
    <p:extLst>
      <p:ext uri="{BB962C8B-B14F-4D97-AF65-F5344CB8AC3E}">
        <p14:creationId xmlns:p14="http://schemas.microsoft.com/office/powerpoint/2010/main" val="3600021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962150"/>
            <a:ext cx="7196171" cy="1905000"/>
          </a:xfrm>
          <a:prstGeom prst="rect">
            <a:avLst/>
          </a:prstGeom>
          <a:solidFill>
            <a:srgbClr val="9FE331">
              <a:alpha val="16000"/>
            </a:srgbClr>
          </a:solidFill>
          <a:ln>
            <a:solidFill>
              <a:srgbClr val="9FE331"/>
            </a:solidFill>
          </a:ln>
        </p:spPr>
        <p:txBody>
          <a:bodyPr wrap="square" rtlCol="0">
            <a:noAutofit/>
          </a:bodyPr>
          <a:lstStyle/>
          <a:p>
            <a:pPr algn="ctr">
              <a:lnSpc>
                <a:spcPts val="4000"/>
              </a:lnSpc>
            </a:pPr>
            <a:r>
              <a:rPr lang="en-US" sz="4800" dirty="0">
                <a:latin typeface="JasmineUPC" panose="02020603050405020304" pitchFamily="18" charset="-34"/>
                <a:cs typeface="JasmineUPC" panose="02020603050405020304" pitchFamily="18" charset="-34"/>
              </a:rPr>
              <a:t>  “I will transform the Valley of Trouble into a Gateway of Hope!”</a:t>
            </a:r>
          </a:p>
          <a:p>
            <a:pPr algn="ctr">
              <a:lnSpc>
                <a:spcPts val="3000"/>
              </a:lnSpc>
            </a:pPr>
            <a:endParaRPr lang="en-US" sz="4800" dirty="0">
              <a:latin typeface="JasmineUPC" panose="02020603050405020304" pitchFamily="18" charset="-34"/>
              <a:cs typeface="JasmineUPC" panose="02020603050405020304" pitchFamily="18" charset="-34"/>
            </a:endParaRPr>
          </a:p>
          <a:p>
            <a:pPr algn="ctr">
              <a:lnSpc>
                <a:spcPts val="3000"/>
              </a:lnSpc>
            </a:pPr>
            <a:r>
              <a:rPr lang="en-US" sz="2000" dirty="0">
                <a:latin typeface="Augustus" pitchFamily="2" charset="0"/>
                <a:cs typeface="JasmineUPC" panose="02020603050405020304" pitchFamily="18" charset="-34"/>
              </a:rPr>
              <a:t>Hosea 2:15</a:t>
            </a:r>
          </a:p>
        </p:txBody>
      </p:sp>
    </p:spTree>
    <p:extLst>
      <p:ext uri="{BB962C8B-B14F-4D97-AF65-F5344CB8AC3E}">
        <p14:creationId xmlns:p14="http://schemas.microsoft.com/office/powerpoint/2010/main" val="2118715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438150"/>
            <a:ext cx="8153400" cy="4495800"/>
          </a:xfrm>
          <a:prstGeom prst="rect">
            <a:avLst/>
          </a:prstGeom>
          <a:solidFill>
            <a:srgbClr val="9FE331">
              <a:alpha val="16000"/>
            </a:srgbClr>
          </a:solidFill>
          <a:ln>
            <a:solidFill>
              <a:srgbClr val="9FE331"/>
            </a:solidFill>
          </a:ln>
        </p:spPr>
        <p:txBody>
          <a:bodyPr wrap="square" rtlCol="0">
            <a:noAutofit/>
          </a:bodyPr>
          <a:lstStyle/>
          <a:p>
            <a:pPr algn="ctr">
              <a:lnSpc>
                <a:spcPts val="3500"/>
              </a:lnSpc>
            </a:pPr>
            <a:r>
              <a:rPr lang="en-US" sz="4800" dirty="0">
                <a:latin typeface="JasmineUPC" panose="02020603050405020304" pitchFamily="18" charset="-34"/>
                <a:cs typeface="JasmineUPC" panose="02020603050405020304" pitchFamily="18" charset="-34"/>
              </a:rPr>
              <a:t>  </a:t>
            </a:r>
            <a:r>
              <a:rPr lang="en-US" sz="4400" dirty="0">
                <a:latin typeface="JasmineUPC" panose="02020603050405020304" pitchFamily="18" charset="-34"/>
                <a:cs typeface="JasmineUPC" panose="02020603050405020304" pitchFamily="18" charset="-34"/>
              </a:rPr>
              <a:t>We think you ought to know, dear brothers and sisters, about the trouble we went through in the province of Asia. We were crushed and overwhelmed beyond our ability to endure, and we thought we would never live through it. In fact, we expected to die. But as a result, we stopped relying on ourselves and learned to rely only on God.</a:t>
            </a:r>
          </a:p>
          <a:p>
            <a:pPr algn="ctr">
              <a:lnSpc>
                <a:spcPts val="3500"/>
              </a:lnSpc>
            </a:pPr>
            <a:endParaRPr lang="en-US" sz="4400" dirty="0">
              <a:latin typeface="JasmineUPC" panose="02020603050405020304" pitchFamily="18" charset="-34"/>
              <a:cs typeface="JasmineUPC" panose="02020603050405020304" pitchFamily="18" charset="-34"/>
            </a:endParaRPr>
          </a:p>
          <a:p>
            <a:pPr algn="ctr">
              <a:lnSpc>
                <a:spcPts val="3000"/>
              </a:lnSpc>
            </a:pPr>
            <a:r>
              <a:rPr lang="en-US" sz="2000" dirty="0">
                <a:latin typeface="Augustus" pitchFamily="2" charset="0"/>
                <a:cs typeface="JasmineUPC" panose="02020603050405020304" pitchFamily="18" charset="-34"/>
              </a:rPr>
              <a:t>2 Corinthians 1: 8-9</a:t>
            </a:r>
          </a:p>
        </p:txBody>
      </p:sp>
    </p:spTree>
    <p:extLst>
      <p:ext uri="{BB962C8B-B14F-4D97-AF65-F5344CB8AC3E}">
        <p14:creationId xmlns:p14="http://schemas.microsoft.com/office/powerpoint/2010/main" val="1510414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14029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1938" y="895350"/>
            <a:ext cx="7467600" cy="881010"/>
          </a:xfrm>
          <a:prstGeom prst="rect">
            <a:avLst/>
          </a:prstGeom>
          <a:noFill/>
        </p:spPr>
        <p:txBody>
          <a:bodyPr wrap="square" rtlCol="0">
            <a:spAutoFit/>
          </a:bodyPr>
          <a:lstStyle/>
          <a:p>
            <a:pPr algn="ctr">
              <a:lnSpc>
                <a:spcPts val="5000"/>
              </a:lnSpc>
            </a:pPr>
            <a:r>
              <a:rPr lang="en-US" sz="8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The valley is temporary</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56937"/>
            <a:ext cx="3871913" cy="323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4238" y="2038350"/>
            <a:ext cx="8763000" cy="2015936"/>
          </a:xfrm>
          <a:prstGeom prst="rect">
            <a:avLst/>
          </a:prstGeom>
          <a:solidFill>
            <a:srgbClr val="9FE331">
              <a:alpha val="16000"/>
            </a:srgbClr>
          </a:solidFill>
          <a:ln>
            <a:solidFill>
              <a:srgbClr val="9FE331"/>
            </a:solidFill>
          </a:ln>
        </p:spPr>
        <p:txBody>
          <a:bodyPr wrap="square" rtlCol="0">
            <a:spAutoFit/>
          </a:bodyPr>
          <a:lstStyle/>
          <a:p>
            <a:pPr algn="ctr">
              <a:lnSpc>
                <a:spcPts val="3000"/>
              </a:lnSpc>
            </a:pPr>
            <a:r>
              <a:rPr lang="en-US" sz="4400" dirty="0">
                <a:solidFill>
                  <a:prstClr val="black"/>
                </a:solidFill>
                <a:latin typeface="JasmineUPC" panose="02020603050405020304" pitchFamily="18" charset="-34"/>
                <a:cs typeface="JasmineUPC" panose="02020603050405020304" pitchFamily="18" charset="-34"/>
              </a:rPr>
              <a:t>Even when I walk </a:t>
            </a:r>
            <a:r>
              <a:rPr lang="en-US" sz="4400" u="sng" dirty="0">
                <a:solidFill>
                  <a:prstClr val="black"/>
                </a:solidFill>
                <a:latin typeface="JasmineUPC" panose="02020603050405020304" pitchFamily="18" charset="-34"/>
                <a:cs typeface="JasmineUPC" panose="02020603050405020304" pitchFamily="18" charset="-34"/>
              </a:rPr>
              <a:t>through</a:t>
            </a:r>
            <a:r>
              <a:rPr lang="en-US" sz="4400" dirty="0">
                <a:solidFill>
                  <a:prstClr val="black"/>
                </a:solidFill>
                <a:latin typeface="JasmineUPC" panose="02020603050405020304" pitchFamily="18" charset="-34"/>
                <a:cs typeface="JasmineUPC" panose="02020603050405020304" pitchFamily="18" charset="-34"/>
              </a:rPr>
              <a:t> the darkest valley,</a:t>
            </a:r>
          </a:p>
          <a:p>
            <a:pPr algn="ctr">
              <a:lnSpc>
                <a:spcPts val="3000"/>
              </a:lnSpc>
            </a:pPr>
            <a:r>
              <a:rPr lang="en-US" sz="4400" dirty="0">
                <a:solidFill>
                  <a:prstClr val="black"/>
                </a:solidFill>
                <a:latin typeface="JasmineUPC" panose="02020603050405020304" pitchFamily="18" charset="-34"/>
                <a:cs typeface="JasmineUPC" panose="02020603050405020304" pitchFamily="18" charset="-34"/>
              </a:rPr>
              <a:t>I will not be afraid,</a:t>
            </a:r>
          </a:p>
          <a:p>
            <a:pPr algn="ctr">
              <a:lnSpc>
                <a:spcPts val="3000"/>
              </a:lnSpc>
            </a:pPr>
            <a:r>
              <a:rPr lang="en-US" sz="4400" dirty="0">
                <a:solidFill>
                  <a:prstClr val="black"/>
                </a:solidFill>
                <a:latin typeface="JasmineUPC" panose="02020603050405020304" pitchFamily="18" charset="-34"/>
                <a:cs typeface="JasmineUPC" panose="02020603050405020304" pitchFamily="18" charset="-34"/>
              </a:rPr>
              <a:t>    for you are close beside me</a:t>
            </a:r>
            <a:br>
              <a:rPr lang="en-US" sz="4400" dirty="0">
                <a:solidFill>
                  <a:prstClr val="black"/>
                </a:solidFill>
                <a:latin typeface="JasmineUPC" panose="02020603050405020304" pitchFamily="18" charset="-34"/>
                <a:cs typeface="JasmineUPC" panose="02020603050405020304" pitchFamily="18" charset="-34"/>
              </a:rPr>
            </a:br>
            <a:endParaRPr lang="en-US" sz="4400" dirty="0">
              <a:solidFill>
                <a:prstClr val="black"/>
              </a:solidFill>
              <a:latin typeface="JasmineUPC" panose="02020603050405020304" pitchFamily="18" charset="-34"/>
              <a:cs typeface="JasmineUPC" panose="02020603050405020304" pitchFamily="18" charset="-34"/>
            </a:endParaRPr>
          </a:p>
          <a:p>
            <a:pPr algn="ctr">
              <a:lnSpc>
                <a:spcPts val="3000"/>
              </a:lnSpc>
            </a:pPr>
            <a:r>
              <a:rPr lang="en-US" dirty="0">
                <a:solidFill>
                  <a:prstClr val="black"/>
                </a:solidFill>
                <a:latin typeface="Augustus" pitchFamily="2" charset="0"/>
                <a:cs typeface="JasmineUPC" panose="02020603050405020304" pitchFamily="18" charset="-34"/>
              </a:rPr>
              <a:t>Psalm 23:4</a:t>
            </a:r>
            <a:endParaRPr lang="en-US" sz="100" dirty="0">
              <a:solidFill>
                <a:prstClr val="black"/>
              </a:solidFill>
              <a:latin typeface="Augustus" pitchFamily="2" charset="0"/>
              <a:cs typeface="JasmineUPC" panose="02020603050405020304" pitchFamily="18" charset="-34"/>
            </a:endParaRPr>
          </a:p>
        </p:txBody>
      </p:sp>
    </p:spTree>
    <p:extLst>
      <p:ext uri="{BB962C8B-B14F-4D97-AF65-F5344CB8AC3E}">
        <p14:creationId xmlns:p14="http://schemas.microsoft.com/office/powerpoint/2010/main" val="675428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1962150"/>
            <a:ext cx="6172200" cy="990015"/>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000" dirty="0">
                <a:latin typeface="JasmineUPC" panose="02020603050405020304" pitchFamily="18" charset="-34"/>
                <a:cs typeface="JasmineUPC" panose="02020603050405020304" pitchFamily="18" charset="-34"/>
              </a:rPr>
              <a:t> </a:t>
            </a:r>
            <a:r>
              <a:rPr lang="en-US" sz="5400" dirty="0">
                <a:latin typeface="JasmineUPC" panose="02020603050405020304" pitchFamily="18" charset="-34"/>
                <a:cs typeface="JasmineUPC" panose="02020603050405020304" pitchFamily="18" charset="-34"/>
              </a:rPr>
              <a:t>The way to a mountaintop </a:t>
            </a:r>
          </a:p>
          <a:p>
            <a:pPr algn="ctr">
              <a:lnSpc>
                <a:spcPts val="3500"/>
              </a:lnSpc>
            </a:pPr>
            <a:r>
              <a:rPr lang="en-US" sz="5400" dirty="0">
                <a:latin typeface="JasmineUPC" panose="02020603050405020304" pitchFamily="18" charset="-34"/>
                <a:cs typeface="JasmineUPC" panose="02020603050405020304" pitchFamily="18" charset="-34"/>
              </a:rPr>
              <a:t>is often through a valley</a:t>
            </a:r>
            <a:r>
              <a:rPr lang="en-US" sz="4000" dirty="0">
                <a:latin typeface="JasmineUPC" panose="02020603050405020304" pitchFamily="18" charset="-34"/>
                <a:cs typeface="JasmineUPC" panose="02020603050405020304" pitchFamily="18" charset="-34"/>
              </a:rPr>
              <a:t>. </a:t>
            </a:r>
            <a:endParaRPr lang="en-US" sz="5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2644613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a:solidFill>
                  <a:prstClr val="white"/>
                </a:solidFill>
                <a:effectLst>
                  <a:outerShdw blurRad="38100" dist="38100" dir="2700000" algn="tl">
                    <a:srgbClr val="000000">
                      <a:alpha val="43137"/>
                    </a:srgbClr>
                  </a:outerShdw>
                </a:effectLst>
                <a:latin typeface="Augustus" pitchFamily="2" charset="0"/>
              </a:rPr>
              <a:t>Psalm 23</a:t>
            </a:r>
          </a:p>
        </p:txBody>
      </p:sp>
    </p:spTree>
    <p:extLst>
      <p:ext uri="{BB962C8B-B14F-4D97-AF65-F5344CB8AC3E}">
        <p14:creationId xmlns:p14="http://schemas.microsoft.com/office/powerpoint/2010/main" val="209764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862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827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893" y="514350"/>
            <a:ext cx="8686800" cy="3965188"/>
          </a:xfrm>
          <a:prstGeom prst="rect">
            <a:avLst/>
          </a:prstGeom>
          <a:solidFill>
            <a:srgbClr val="9FE331">
              <a:alpha val="16000"/>
            </a:srgbClr>
          </a:solidFill>
          <a:ln>
            <a:solidFill>
              <a:srgbClr val="9FE331"/>
            </a:solidFill>
          </a:ln>
        </p:spPr>
        <p:txBody>
          <a:bodyPr wrap="square" rtlCol="0">
            <a:spAutoFit/>
          </a:bodyPr>
          <a:lstStyle/>
          <a:p>
            <a:pPr algn="ctr">
              <a:lnSpc>
                <a:spcPts val="3000"/>
              </a:lnSpc>
            </a:pPr>
            <a:r>
              <a:rPr lang="en-US" sz="3200" dirty="0">
                <a:latin typeface="JasmineUPC" panose="02020603050405020304" pitchFamily="18" charset="-34"/>
                <a:cs typeface="JasmineUPC" panose="02020603050405020304" pitchFamily="18" charset="-34"/>
              </a:rPr>
              <a:t> </a:t>
            </a:r>
            <a:r>
              <a:rPr lang="en-US" sz="4000" dirty="0">
                <a:latin typeface="JasmineUPC" panose="02020603050405020304" pitchFamily="18" charset="-34"/>
                <a:cs typeface="JasmineUPC" panose="02020603050405020304" pitchFamily="18" charset="-34"/>
              </a:rPr>
              <a:t>The Lord is my shepherd; I have all that I need.</a:t>
            </a:r>
          </a:p>
          <a:p>
            <a:pPr algn="ctr">
              <a:lnSpc>
                <a:spcPts val="3000"/>
              </a:lnSpc>
            </a:pPr>
            <a:r>
              <a:rPr lang="en-US" sz="4000" dirty="0">
                <a:latin typeface="JasmineUPC" panose="02020603050405020304" pitchFamily="18" charset="-34"/>
                <a:cs typeface="JasmineUPC" panose="02020603050405020304" pitchFamily="18" charset="-34"/>
              </a:rPr>
              <a:t>He lets me rest in green meadows;</a:t>
            </a:r>
          </a:p>
          <a:p>
            <a:pPr algn="ctr">
              <a:lnSpc>
                <a:spcPts val="3000"/>
              </a:lnSpc>
            </a:pPr>
            <a:r>
              <a:rPr lang="en-US" sz="4000" dirty="0">
                <a:latin typeface="JasmineUPC" panose="02020603050405020304" pitchFamily="18" charset="-34"/>
                <a:cs typeface="JasmineUPC" panose="02020603050405020304" pitchFamily="18" charset="-34"/>
              </a:rPr>
              <a:t>    he leads me beside peaceful streams.</a:t>
            </a:r>
          </a:p>
          <a:p>
            <a:pPr algn="ctr">
              <a:lnSpc>
                <a:spcPts val="3000"/>
              </a:lnSpc>
            </a:pPr>
            <a:r>
              <a:rPr lang="en-US" sz="4000" dirty="0">
                <a:latin typeface="JasmineUPC" panose="02020603050405020304" pitchFamily="18" charset="-34"/>
                <a:cs typeface="JasmineUPC" panose="02020603050405020304" pitchFamily="18" charset="-34"/>
              </a:rPr>
              <a:t>He renews my strength.</a:t>
            </a:r>
          </a:p>
          <a:p>
            <a:pPr algn="ctr">
              <a:lnSpc>
                <a:spcPts val="3000"/>
              </a:lnSpc>
            </a:pPr>
            <a:r>
              <a:rPr lang="en-US" sz="4000" dirty="0">
                <a:latin typeface="JasmineUPC" panose="02020603050405020304" pitchFamily="18" charset="-34"/>
                <a:cs typeface="JasmineUPC" panose="02020603050405020304" pitchFamily="18" charset="-34"/>
              </a:rPr>
              <a:t>He guides me along right paths, </a:t>
            </a:r>
          </a:p>
          <a:p>
            <a:pPr algn="ctr">
              <a:lnSpc>
                <a:spcPts val="3000"/>
              </a:lnSpc>
            </a:pPr>
            <a:r>
              <a:rPr lang="en-US" sz="4000" dirty="0">
                <a:latin typeface="JasmineUPC" panose="02020603050405020304" pitchFamily="18" charset="-34"/>
                <a:cs typeface="JasmineUPC" panose="02020603050405020304" pitchFamily="18" charset="-34"/>
              </a:rPr>
              <a:t>bringing honor to his name.</a:t>
            </a:r>
            <a:br>
              <a:rPr lang="en-US" sz="4000" dirty="0">
                <a:latin typeface="JasmineUPC" panose="02020603050405020304" pitchFamily="18" charset="-34"/>
                <a:cs typeface="JasmineUPC" panose="02020603050405020304" pitchFamily="18" charset="-34"/>
              </a:rPr>
            </a:br>
            <a:r>
              <a:rPr lang="en-US" sz="4000" dirty="0">
                <a:latin typeface="JasmineUPC" panose="02020603050405020304" pitchFamily="18" charset="-34"/>
                <a:cs typeface="JasmineUPC" panose="02020603050405020304" pitchFamily="18" charset="-34"/>
              </a:rPr>
              <a:t>Even when I walk through the darkest valley,</a:t>
            </a:r>
          </a:p>
          <a:p>
            <a:pPr algn="ctr">
              <a:lnSpc>
                <a:spcPts val="3000"/>
              </a:lnSpc>
            </a:pPr>
            <a:r>
              <a:rPr lang="en-US" sz="4000" dirty="0">
                <a:latin typeface="JasmineUPC" panose="02020603050405020304" pitchFamily="18" charset="-34"/>
                <a:cs typeface="JasmineUPC" panose="02020603050405020304" pitchFamily="18" charset="-34"/>
              </a:rPr>
              <a:t>I will not be afraid, for you are close beside me.</a:t>
            </a:r>
          </a:p>
          <a:p>
            <a:pPr algn="ctr">
              <a:lnSpc>
                <a:spcPts val="3000"/>
              </a:lnSpc>
            </a:pPr>
            <a:endParaRPr lang="en-US" sz="4000" dirty="0">
              <a:latin typeface="JasmineUPC" panose="02020603050405020304" pitchFamily="18" charset="-34"/>
              <a:cs typeface="JasmineUPC" panose="02020603050405020304" pitchFamily="18" charset="-34"/>
            </a:endParaRPr>
          </a:p>
          <a:p>
            <a:pPr algn="ctr">
              <a:lnSpc>
                <a:spcPts val="1600"/>
              </a:lnSpc>
            </a:pPr>
            <a:r>
              <a:rPr lang="en-US" dirty="0">
                <a:latin typeface="Augustus" pitchFamily="2" charset="0"/>
                <a:cs typeface="JasmineUPC" panose="02020603050405020304" pitchFamily="18" charset="-34"/>
              </a:rPr>
              <a:t>Psalm 23:1-4 </a:t>
            </a:r>
            <a:br>
              <a:rPr lang="en-US" dirty="0">
                <a:latin typeface="Augustus" pitchFamily="2" charset="0"/>
                <a:cs typeface="JasmineUPC" panose="02020603050405020304" pitchFamily="18" charset="-34"/>
              </a:rPr>
            </a:br>
            <a:r>
              <a:rPr lang="en-US" sz="800" dirty="0">
                <a:latin typeface="Augustus" pitchFamily="2" charset="0"/>
                <a:cs typeface="JasmineUPC" panose="02020603050405020304" pitchFamily="18" charset="-34"/>
              </a:rPr>
              <a:t>New Living translation</a:t>
            </a:r>
            <a:endParaRPr lang="en-US" sz="16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29730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a:solidFill>
                  <a:prstClr val="white"/>
                </a:solidFill>
                <a:effectLst>
                  <a:outerShdw blurRad="38100" dist="38100" dir="2700000" algn="tl">
                    <a:srgbClr val="000000">
                      <a:alpha val="43137"/>
                    </a:srgbClr>
                  </a:outerShdw>
                </a:effectLst>
                <a:latin typeface="Augustus" pitchFamily="2" charset="0"/>
              </a:rPr>
              <a:t>Psalm 23</a:t>
            </a:r>
          </a:p>
        </p:txBody>
      </p:sp>
    </p:spTree>
    <p:extLst>
      <p:ext uri="{BB962C8B-B14F-4D97-AF65-F5344CB8AC3E}">
        <p14:creationId xmlns:p14="http://schemas.microsoft.com/office/powerpoint/2010/main" val="211376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5938" y="1352550"/>
            <a:ext cx="8077200" cy="2785378"/>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400" dirty="0">
                <a:latin typeface="JasmineUPC" panose="02020603050405020304" pitchFamily="18" charset="-34"/>
                <a:cs typeface="JasmineUPC" panose="02020603050405020304" pitchFamily="18" charset="-34"/>
              </a:rPr>
              <a:t>After their defeat, Ben-</a:t>
            </a:r>
            <a:r>
              <a:rPr lang="en-US" sz="4400" dirty="0" err="1">
                <a:latin typeface="JasmineUPC" panose="02020603050405020304" pitchFamily="18" charset="-34"/>
                <a:cs typeface="JasmineUPC" panose="02020603050405020304" pitchFamily="18" charset="-34"/>
              </a:rPr>
              <a:t>hadad’s</a:t>
            </a:r>
            <a:r>
              <a:rPr lang="en-US" sz="4400" dirty="0">
                <a:latin typeface="JasmineUPC" panose="02020603050405020304" pitchFamily="18" charset="-34"/>
                <a:cs typeface="JasmineUPC" panose="02020603050405020304" pitchFamily="18" charset="-34"/>
              </a:rPr>
              <a:t> officers said to him, “The Israelite gods are gods of the hills; </a:t>
            </a:r>
          </a:p>
          <a:p>
            <a:pPr algn="ctr">
              <a:lnSpc>
                <a:spcPts val="3500"/>
              </a:lnSpc>
            </a:pPr>
            <a:r>
              <a:rPr lang="en-US" sz="4400" dirty="0">
                <a:latin typeface="JasmineUPC" panose="02020603050405020304" pitchFamily="18" charset="-34"/>
                <a:cs typeface="JasmineUPC" panose="02020603050405020304" pitchFamily="18" charset="-34"/>
              </a:rPr>
              <a:t>that is why they won. </a:t>
            </a:r>
          </a:p>
          <a:p>
            <a:pPr algn="ctr">
              <a:lnSpc>
                <a:spcPts val="3500"/>
              </a:lnSpc>
            </a:pPr>
            <a:r>
              <a:rPr lang="en-US" sz="4400" dirty="0">
                <a:latin typeface="JasmineUPC" panose="02020603050405020304" pitchFamily="18" charset="-34"/>
                <a:cs typeface="JasmineUPC" panose="02020603050405020304" pitchFamily="18" charset="-34"/>
              </a:rPr>
              <a:t>But we can beat them easily on the plains.</a:t>
            </a:r>
          </a:p>
          <a:p>
            <a:pPr algn="ctr">
              <a:lnSpc>
                <a:spcPts val="3500"/>
              </a:lnSpc>
            </a:pPr>
            <a:endParaRPr lang="en-US" sz="4800" dirty="0">
              <a:latin typeface="JasmineUPC" panose="02020603050405020304" pitchFamily="18" charset="-34"/>
              <a:cs typeface="JasmineUPC" panose="02020603050405020304" pitchFamily="18" charset="-34"/>
            </a:endParaRPr>
          </a:p>
          <a:p>
            <a:pPr algn="ctr">
              <a:lnSpc>
                <a:spcPts val="3500"/>
              </a:lnSpc>
            </a:pPr>
            <a:r>
              <a:rPr lang="en-US" dirty="0">
                <a:latin typeface="Augustus" pitchFamily="2" charset="0"/>
                <a:cs typeface="JasmineUPC" panose="02020603050405020304" pitchFamily="18" charset="-34"/>
              </a:rPr>
              <a:t>1 Kings 20:23</a:t>
            </a:r>
            <a:endParaRPr lang="en-US" sz="100" dirty="0">
              <a:latin typeface="Augustus" pitchFamily="2" charset="0"/>
              <a:cs typeface="JasmineUPC" panose="02020603050405020304" pitchFamily="18" charset="-34"/>
            </a:endParaRPr>
          </a:p>
        </p:txBody>
      </p:sp>
    </p:spTree>
    <p:extLst>
      <p:ext uri="{BB962C8B-B14F-4D97-AF65-F5344CB8AC3E}">
        <p14:creationId xmlns:p14="http://schemas.microsoft.com/office/powerpoint/2010/main" val="274843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61950"/>
            <a:ext cx="6081656" cy="403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76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8476" y="895350"/>
            <a:ext cx="8077200" cy="3234219"/>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400" dirty="0">
                <a:latin typeface="JasmineUPC" panose="02020603050405020304" pitchFamily="18" charset="-34"/>
                <a:cs typeface="JasmineUPC" panose="02020603050405020304" pitchFamily="18" charset="-34"/>
              </a:rPr>
              <a:t>Then the man of God went to the king of Israel and said, “This is what the Lord says: The Arameans have said, ‘The Lord is a god of the hills and not of the plains.’ </a:t>
            </a:r>
          </a:p>
          <a:p>
            <a:pPr algn="ctr">
              <a:lnSpc>
                <a:spcPts val="3500"/>
              </a:lnSpc>
            </a:pPr>
            <a:r>
              <a:rPr lang="en-US" sz="4400" dirty="0">
                <a:latin typeface="JasmineUPC" panose="02020603050405020304" pitchFamily="18" charset="-34"/>
                <a:cs typeface="JasmineUPC" panose="02020603050405020304" pitchFamily="18" charset="-34"/>
              </a:rPr>
              <a:t>So I will defeat this vast army for you. </a:t>
            </a:r>
          </a:p>
          <a:p>
            <a:pPr algn="ctr">
              <a:lnSpc>
                <a:spcPts val="3500"/>
              </a:lnSpc>
            </a:pPr>
            <a:r>
              <a:rPr lang="en-US" sz="4400" dirty="0">
                <a:latin typeface="JasmineUPC" panose="02020603050405020304" pitchFamily="18" charset="-34"/>
                <a:cs typeface="JasmineUPC" panose="02020603050405020304" pitchFamily="18" charset="-34"/>
              </a:rPr>
              <a:t>Then you will know that I am the Lord.”</a:t>
            </a:r>
          </a:p>
          <a:p>
            <a:pPr algn="ctr">
              <a:lnSpc>
                <a:spcPts val="3500"/>
              </a:lnSpc>
            </a:pPr>
            <a:r>
              <a:rPr lang="en-US" dirty="0">
                <a:latin typeface="Augustus" pitchFamily="2" charset="0"/>
                <a:cs typeface="JasmineUPC" panose="02020603050405020304" pitchFamily="18" charset="-34"/>
              </a:rPr>
              <a:t>1 Kings 20:28</a:t>
            </a:r>
            <a:endParaRPr lang="en-US" sz="100" dirty="0">
              <a:latin typeface="Augustus" pitchFamily="2" charset="0"/>
              <a:cs typeface="JasmineUPC" panose="02020603050405020304" pitchFamily="18" charset="-34"/>
            </a:endParaRPr>
          </a:p>
        </p:txBody>
      </p:sp>
    </p:spTree>
    <p:extLst>
      <p:ext uri="{BB962C8B-B14F-4D97-AF65-F5344CB8AC3E}">
        <p14:creationId xmlns:p14="http://schemas.microsoft.com/office/powerpoint/2010/main" val="468271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7132</TotalTime>
  <Words>692</Words>
  <Application>Microsoft Macintosh PowerPoint</Application>
  <PresentationFormat>On-screen Show (16:9)</PresentationFormat>
  <Paragraphs>80</Paragraphs>
  <Slides>40</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40</vt:i4>
      </vt:variant>
    </vt:vector>
  </HeadingPairs>
  <TitlesOfParts>
    <vt:vector size="49" baseType="lpstr">
      <vt:lpstr>Arial</vt:lpstr>
      <vt:lpstr>Augustus</vt:lpstr>
      <vt:lpstr>Calibri</vt:lpstr>
      <vt:lpstr>JasmineUPC</vt:lpstr>
      <vt:lpstr>Office Theme</vt:lpstr>
      <vt:lpstr>3_Office Theme</vt:lpstr>
      <vt:lpstr>4_Office Theme</vt:lpstr>
      <vt:lpstr>5_Office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52</cp:revision>
  <dcterms:created xsi:type="dcterms:W3CDTF">2018-07-18T00:14:39Z</dcterms:created>
  <dcterms:modified xsi:type="dcterms:W3CDTF">2018-08-30T17:32:51Z</dcterms:modified>
</cp:coreProperties>
</file>