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58" r:id="rId3"/>
    <p:sldId id="264" r:id="rId4"/>
    <p:sldId id="257" r:id="rId5"/>
    <p:sldId id="259" r:id="rId6"/>
    <p:sldId id="283" r:id="rId7"/>
    <p:sldId id="291" r:id="rId8"/>
    <p:sldId id="292" r:id="rId9"/>
    <p:sldId id="293" r:id="rId10"/>
    <p:sldId id="296" r:id="rId11"/>
    <p:sldId id="297" r:id="rId12"/>
    <p:sldId id="298" r:id="rId13"/>
    <p:sldId id="295" r:id="rId14"/>
    <p:sldId id="261" r:id="rId15"/>
    <p:sldId id="299" r:id="rId16"/>
    <p:sldId id="300" r:id="rId17"/>
    <p:sldId id="301" r:id="rId18"/>
    <p:sldId id="286" r:id="rId19"/>
    <p:sldId id="263" r:id="rId20"/>
    <p:sldId id="265" r:id="rId21"/>
    <p:sldId id="302" r:id="rId22"/>
    <p:sldId id="289" r:id="rId23"/>
    <p:sldId id="268" r:id="rId24"/>
    <p:sldId id="267" r:id="rId25"/>
    <p:sldId id="273" r:id="rId26"/>
    <p:sldId id="290" r:id="rId27"/>
    <p:sldId id="270" r:id="rId28"/>
    <p:sldId id="282"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9966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6" autoAdjust="0"/>
    <p:restoredTop sz="94660"/>
  </p:normalViewPr>
  <p:slideViewPr>
    <p:cSldViewPr>
      <p:cViewPr varScale="1">
        <p:scale>
          <a:sx n="148" d="100"/>
          <a:sy n="148" d="100"/>
        </p:scale>
        <p:origin x="-564"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CE97E7-9C03-4FD6-80D8-8352AE7FB936}" type="datetimeFigureOut">
              <a:rPr lang="en-US" smtClean="0"/>
              <a:t>4/9/2018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0EE99-7B94-474A-8416-24F29CA41953}" type="slidenum">
              <a:rPr lang="en-US" smtClean="0"/>
              <a:t>‹#›</a:t>
            </a:fld>
            <a:endParaRPr lang="en-US"/>
          </a:p>
        </p:txBody>
      </p:sp>
    </p:spTree>
    <p:extLst>
      <p:ext uri="{BB962C8B-B14F-4D97-AF65-F5344CB8AC3E}">
        <p14:creationId xmlns:p14="http://schemas.microsoft.com/office/powerpoint/2010/main" val="1467310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0EE99-7B94-474A-8416-24F29CA41953}" type="slidenum">
              <a:rPr lang="en-US" smtClean="0"/>
              <a:t>2</a:t>
            </a:fld>
            <a:endParaRPr lang="en-US"/>
          </a:p>
        </p:txBody>
      </p:sp>
    </p:spTree>
    <p:extLst>
      <p:ext uri="{BB962C8B-B14F-4D97-AF65-F5344CB8AC3E}">
        <p14:creationId xmlns:p14="http://schemas.microsoft.com/office/powerpoint/2010/main" val="638147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0EE99-7B94-474A-8416-24F29CA41953}" type="slidenum">
              <a:rPr lang="en-US" smtClean="0"/>
              <a:t>14</a:t>
            </a:fld>
            <a:endParaRPr lang="en-US"/>
          </a:p>
        </p:txBody>
      </p:sp>
    </p:spTree>
    <p:extLst>
      <p:ext uri="{BB962C8B-B14F-4D97-AF65-F5344CB8AC3E}">
        <p14:creationId xmlns:p14="http://schemas.microsoft.com/office/powerpoint/2010/main" val="638147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0EE99-7B94-474A-8416-24F29CA41953}" type="slidenum">
              <a:rPr lang="en-US" smtClean="0"/>
              <a:t>15</a:t>
            </a:fld>
            <a:endParaRPr lang="en-US"/>
          </a:p>
        </p:txBody>
      </p:sp>
    </p:spTree>
    <p:extLst>
      <p:ext uri="{BB962C8B-B14F-4D97-AF65-F5344CB8AC3E}">
        <p14:creationId xmlns:p14="http://schemas.microsoft.com/office/powerpoint/2010/main" val="638147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0EE99-7B94-474A-8416-24F29CA41953}" type="slidenum">
              <a:rPr lang="en-US" smtClean="0"/>
              <a:t>16</a:t>
            </a:fld>
            <a:endParaRPr lang="en-US"/>
          </a:p>
        </p:txBody>
      </p:sp>
    </p:spTree>
    <p:extLst>
      <p:ext uri="{BB962C8B-B14F-4D97-AF65-F5344CB8AC3E}">
        <p14:creationId xmlns:p14="http://schemas.microsoft.com/office/powerpoint/2010/main" val="638147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0EE99-7B94-474A-8416-24F29CA41953}" type="slidenum">
              <a:rPr lang="en-US" smtClean="0"/>
              <a:t>18</a:t>
            </a:fld>
            <a:endParaRPr lang="en-US"/>
          </a:p>
        </p:txBody>
      </p:sp>
    </p:spTree>
    <p:extLst>
      <p:ext uri="{BB962C8B-B14F-4D97-AF65-F5344CB8AC3E}">
        <p14:creationId xmlns:p14="http://schemas.microsoft.com/office/powerpoint/2010/main" val="638147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0EE99-7B94-474A-8416-24F29CA41953}" type="slidenum">
              <a:rPr lang="en-US" smtClean="0"/>
              <a:t>22</a:t>
            </a:fld>
            <a:endParaRPr lang="en-US"/>
          </a:p>
        </p:txBody>
      </p:sp>
    </p:spTree>
    <p:extLst>
      <p:ext uri="{BB962C8B-B14F-4D97-AF65-F5344CB8AC3E}">
        <p14:creationId xmlns:p14="http://schemas.microsoft.com/office/powerpoint/2010/main" val="638147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0EE99-7B94-474A-8416-24F29CA41953}" type="slidenum">
              <a:rPr lang="en-US" smtClean="0"/>
              <a:t>3</a:t>
            </a:fld>
            <a:endParaRPr lang="en-US"/>
          </a:p>
        </p:txBody>
      </p:sp>
    </p:spTree>
    <p:extLst>
      <p:ext uri="{BB962C8B-B14F-4D97-AF65-F5344CB8AC3E}">
        <p14:creationId xmlns:p14="http://schemas.microsoft.com/office/powerpoint/2010/main" val="638147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0EE99-7B94-474A-8416-24F29CA41953}" type="slidenum">
              <a:rPr lang="en-US" smtClean="0"/>
              <a:t>4</a:t>
            </a:fld>
            <a:endParaRPr lang="en-US"/>
          </a:p>
        </p:txBody>
      </p:sp>
    </p:spTree>
    <p:extLst>
      <p:ext uri="{BB962C8B-B14F-4D97-AF65-F5344CB8AC3E}">
        <p14:creationId xmlns:p14="http://schemas.microsoft.com/office/powerpoint/2010/main" val="638147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0EE99-7B94-474A-8416-24F29CA41953}" type="slidenum">
              <a:rPr lang="en-US" smtClean="0"/>
              <a:t>5</a:t>
            </a:fld>
            <a:endParaRPr lang="en-US"/>
          </a:p>
        </p:txBody>
      </p:sp>
    </p:spTree>
    <p:extLst>
      <p:ext uri="{BB962C8B-B14F-4D97-AF65-F5344CB8AC3E}">
        <p14:creationId xmlns:p14="http://schemas.microsoft.com/office/powerpoint/2010/main" val="638147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0EE99-7B94-474A-8416-24F29CA41953}" type="slidenum">
              <a:rPr lang="en-US" smtClean="0"/>
              <a:t>6</a:t>
            </a:fld>
            <a:endParaRPr lang="en-US"/>
          </a:p>
        </p:txBody>
      </p:sp>
    </p:spTree>
    <p:extLst>
      <p:ext uri="{BB962C8B-B14F-4D97-AF65-F5344CB8AC3E}">
        <p14:creationId xmlns:p14="http://schemas.microsoft.com/office/powerpoint/2010/main" val="638147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0EE99-7B94-474A-8416-24F29CA41953}" type="slidenum">
              <a:rPr lang="en-US" smtClean="0"/>
              <a:t>9</a:t>
            </a:fld>
            <a:endParaRPr lang="en-US"/>
          </a:p>
        </p:txBody>
      </p:sp>
    </p:spTree>
    <p:extLst>
      <p:ext uri="{BB962C8B-B14F-4D97-AF65-F5344CB8AC3E}">
        <p14:creationId xmlns:p14="http://schemas.microsoft.com/office/powerpoint/2010/main" val="638147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0EE99-7B94-474A-8416-24F29CA41953}" type="slidenum">
              <a:rPr lang="en-US" smtClean="0"/>
              <a:t>10</a:t>
            </a:fld>
            <a:endParaRPr lang="en-US"/>
          </a:p>
        </p:txBody>
      </p:sp>
    </p:spTree>
    <p:extLst>
      <p:ext uri="{BB962C8B-B14F-4D97-AF65-F5344CB8AC3E}">
        <p14:creationId xmlns:p14="http://schemas.microsoft.com/office/powerpoint/2010/main" val="638147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0EE99-7B94-474A-8416-24F29CA41953}" type="slidenum">
              <a:rPr lang="en-US" smtClean="0"/>
              <a:t>11</a:t>
            </a:fld>
            <a:endParaRPr lang="en-US"/>
          </a:p>
        </p:txBody>
      </p:sp>
    </p:spTree>
    <p:extLst>
      <p:ext uri="{BB962C8B-B14F-4D97-AF65-F5344CB8AC3E}">
        <p14:creationId xmlns:p14="http://schemas.microsoft.com/office/powerpoint/2010/main" val="638147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0EE99-7B94-474A-8416-24F29CA41953}" type="slidenum">
              <a:rPr lang="en-US" smtClean="0"/>
              <a:t>13</a:t>
            </a:fld>
            <a:endParaRPr lang="en-US"/>
          </a:p>
        </p:txBody>
      </p:sp>
    </p:spTree>
    <p:extLst>
      <p:ext uri="{BB962C8B-B14F-4D97-AF65-F5344CB8AC3E}">
        <p14:creationId xmlns:p14="http://schemas.microsoft.com/office/powerpoint/2010/main" val="638147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09614A-F97B-49D6-A2AC-2EAC7DD80004}"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5ED99-81C2-42EE-9405-EB57DCEF8B4E}" type="slidenum">
              <a:rPr lang="en-US" smtClean="0"/>
              <a:t>‹#›</a:t>
            </a:fld>
            <a:endParaRPr lang="en-US"/>
          </a:p>
        </p:txBody>
      </p:sp>
    </p:spTree>
    <p:extLst>
      <p:ext uri="{BB962C8B-B14F-4D97-AF65-F5344CB8AC3E}">
        <p14:creationId xmlns:p14="http://schemas.microsoft.com/office/powerpoint/2010/main" val="48013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09614A-F97B-49D6-A2AC-2EAC7DD80004}"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5ED99-81C2-42EE-9405-EB57DCEF8B4E}" type="slidenum">
              <a:rPr lang="en-US" smtClean="0"/>
              <a:t>‹#›</a:t>
            </a:fld>
            <a:endParaRPr lang="en-US"/>
          </a:p>
        </p:txBody>
      </p:sp>
    </p:spTree>
    <p:extLst>
      <p:ext uri="{BB962C8B-B14F-4D97-AF65-F5344CB8AC3E}">
        <p14:creationId xmlns:p14="http://schemas.microsoft.com/office/powerpoint/2010/main" val="1086491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09614A-F97B-49D6-A2AC-2EAC7DD80004}"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5ED99-81C2-42EE-9405-EB57DCEF8B4E}" type="slidenum">
              <a:rPr lang="en-US" smtClean="0"/>
              <a:t>‹#›</a:t>
            </a:fld>
            <a:endParaRPr lang="en-US"/>
          </a:p>
        </p:txBody>
      </p:sp>
    </p:spTree>
    <p:extLst>
      <p:ext uri="{BB962C8B-B14F-4D97-AF65-F5344CB8AC3E}">
        <p14:creationId xmlns:p14="http://schemas.microsoft.com/office/powerpoint/2010/main" val="1772727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09614A-F97B-49D6-A2AC-2EAC7DD80004}" type="datetimeFigureOut">
              <a:rPr lang="en-US">
                <a:solidFill>
                  <a:prstClr val="black">
                    <a:tint val="75000"/>
                  </a:prstClr>
                </a:solidFill>
              </a:rPr>
              <a:pPr/>
              <a:t>4/9/2018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A5ED99-81C2-42EE-9405-EB57DCEF8B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253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09614A-F97B-49D6-A2AC-2EAC7DD80004}" type="datetimeFigureOut">
              <a:rPr lang="en-US">
                <a:solidFill>
                  <a:prstClr val="black">
                    <a:tint val="75000"/>
                  </a:prstClr>
                </a:solidFill>
              </a:rPr>
              <a:pPr/>
              <a:t>4/9/2018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A5ED99-81C2-42EE-9405-EB57DCEF8B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6299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09614A-F97B-49D6-A2AC-2EAC7DD80004}" type="datetimeFigureOut">
              <a:rPr lang="en-US">
                <a:solidFill>
                  <a:prstClr val="black">
                    <a:tint val="75000"/>
                  </a:prstClr>
                </a:solidFill>
              </a:rPr>
              <a:pPr/>
              <a:t>4/9/2018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A5ED99-81C2-42EE-9405-EB57DCEF8B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474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09614A-F97B-49D6-A2AC-2EAC7DD80004}" type="datetimeFigureOut">
              <a:rPr lang="en-US">
                <a:solidFill>
                  <a:prstClr val="black">
                    <a:tint val="75000"/>
                  </a:prstClr>
                </a:solidFill>
              </a:rPr>
              <a:pPr/>
              <a:t>4/9/2018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A5ED99-81C2-42EE-9405-EB57DCEF8B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8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09614A-F97B-49D6-A2AC-2EAC7DD80004}" type="datetimeFigureOut">
              <a:rPr lang="en-US">
                <a:solidFill>
                  <a:prstClr val="black">
                    <a:tint val="75000"/>
                  </a:prstClr>
                </a:solidFill>
              </a:rPr>
              <a:pPr/>
              <a:t>4/9/2018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4A5ED99-81C2-42EE-9405-EB57DCEF8B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8564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09614A-F97B-49D6-A2AC-2EAC7DD80004}" type="datetimeFigureOut">
              <a:rPr lang="en-US">
                <a:solidFill>
                  <a:prstClr val="black">
                    <a:tint val="75000"/>
                  </a:prstClr>
                </a:solidFill>
              </a:rPr>
              <a:pPr/>
              <a:t>4/9/2018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4A5ED99-81C2-42EE-9405-EB57DCEF8B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828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09614A-F97B-49D6-A2AC-2EAC7DD80004}" type="datetimeFigureOut">
              <a:rPr lang="en-US">
                <a:solidFill>
                  <a:prstClr val="black">
                    <a:tint val="75000"/>
                  </a:prstClr>
                </a:solidFill>
              </a:rPr>
              <a:pPr/>
              <a:t>4/9/2018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4A5ED99-81C2-42EE-9405-EB57DCEF8B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24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09614A-F97B-49D6-A2AC-2EAC7DD80004}" type="datetimeFigureOut">
              <a:rPr lang="en-US">
                <a:solidFill>
                  <a:prstClr val="black">
                    <a:tint val="75000"/>
                  </a:prstClr>
                </a:solidFill>
              </a:rPr>
              <a:pPr/>
              <a:t>4/9/2018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A5ED99-81C2-42EE-9405-EB57DCEF8B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450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09614A-F97B-49D6-A2AC-2EAC7DD80004}"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5ED99-81C2-42EE-9405-EB57DCEF8B4E}" type="slidenum">
              <a:rPr lang="en-US" smtClean="0"/>
              <a:t>‹#›</a:t>
            </a:fld>
            <a:endParaRPr lang="en-US"/>
          </a:p>
        </p:txBody>
      </p:sp>
    </p:spTree>
    <p:extLst>
      <p:ext uri="{BB962C8B-B14F-4D97-AF65-F5344CB8AC3E}">
        <p14:creationId xmlns:p14="http://schemas.microsoft.com/office/powerpoint/2010/main" val="910838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09614A-F97B-49D6-A2AC-2EAC7DD80004}" type="datetimeFigureOut">
              <a:rPr lang="en-US">
                <a:solidFill>
                  <a:prstClr val="black">
                    <a:tint val="75000"/>
                  </a:prstClr>
                </a:solidFill>
              </a:rPr>
              <a:pPr/>
              <a:t>4/9/2018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A5ED99-81C2-42EE-9405-EB57DCEF8B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227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09614A-F97B-49D6-A2AC-2EAC7DD80004}" type="datetimeFigureOut">
              <a:rPr lang="en-US">
                <a:solidFill>
                  <a:prstClr val="black">
                    <a:tint val="75000"/>
                  </a:prstClr>
                </a:solidFill>
              </a:rPr>
              <a:pPr/>
              <a:t>4/9/2018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A5ED99-81C2-42EE-9405-EB57DCEF8B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419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09614A-F97B-49D6-A2AC-2EAC7DD80004}" type="datetimeFigureOut">
              <a:rPr lang="en-US">
                <a:solidFill>
                  <a:prstClr val="black">
                    <a:tint val="75000"/>
                  </a:prstClr>
                </a:solidFill>
              </a:rPr>
              <a:pPr/>
              <a:t>4/9/2018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A5ED99-81C2-42EE-9405-EB57DCEF8B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9875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09614A-F97B-49D6-A2AC-2EAC7DD80004}"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5ED99-81C2-42EE-9405-EB57DCEF8B4E}" type="slidenum">
              <a:rPr lang="en-US" smtClean="0"/>
              <a:t>‹#›</a:t>
            </a:fld>
            <a:endParaRPr lang="en-US"/>
          </a:p>
        </p:txBody>
      </p:sp>
    </p:spTree>
    <p:extLst>
      <p:ext uri="{BB962C8B-B14F-4D97-AF65-F5344CB8AC3E}">
        <p14:creationId xmlns:p14="http://schemas.microsoft.com/office/powerpoint/2010/main" val="68571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09614A-F97B-49D6-A2AC-2EAC7DD80004}"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A5ED99-81C2-42EE-9405-EB57DCEF8B4E}" type="slidenum">
              <a:rPr lang="en-US" smtClean="0"/>
              <a:t>‹#›</a:t>
            </a:fld>
            <a:endParaRPr lang="en-US"/>
          </a:p>
        </p:txBody>
      </p:sp>
    </p:spTree>
    <p:extLst>
      <p:ext uri="{BB962C8B-B14F-4D97-AF65-F5344CB8AC3E}">
        <p14:creationId xmlns:p14="http://schemas.microsoft.com/office/powerpoint/2010/main" val="2448421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09614A-F97B-49D6-A2AC-2EAC7DD80004}" type="datetimeFigureOut">
              <a:rPr lang="en-US" smtClean="0"/>
              <a:t>4/9/2018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A5ED99-81C2-42EE-9405-EB57DCEF8B4E}" type="slidenum">
              <a:rPr lang="en-US" smtClean="0"/>
              <a:t>‹#›</a:t>
            </a:fld>
            <a:endParaRPr lang="en-US"/>
          </a:p>
        </p:txBody>
      </p:sp>
    </p:spTree>
    <p:extLst>
      <p:ext uri="{BB962C8B-B14F-4D97-AF65-F5344CB8AC3E}">
        <p14:creationId xmlns:p14="http://schemas.microsoft.com/office/powerpoint/2010/main" val="3949091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09614A-F97B-49D6-A2AC-2EAC7DD80004}" type="datetimeFigureOut">
              <a:rPr lang="en-US" smtClean="0"/>
              <a:t>4/9/2018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A5ED99-81C2-42EE-9405-EB57DCEF8B4E}" type="slidenum">
              <a:rPr lang="en-US" smtClean="0"/>
              <a:t>‹#›</a:t>
            </a:fld>
            <a:endParaRPr lang="en-US"/>
          </a:p>
        </p:txBody>
      </p:sp>
    </p:spTree>
    <p:extLst>
      <p:ext uri="{BB962C8B-B14F-4D97-AF65-F5344CB8AC3E}">
        <p14:creationId xmlns:p14="http://schemas.microsoft.com/office/powerpoint/2010/main" val="3425614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09614A-F97B-49D6-A2AC-2EAC7DD80004}" type="datetimeFigureOut">
              <a:rPr lang="en-US" smtClean="0"/>
              <a:t>4/9/2018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A5ED99-81C2-42EE-9405-EB57DCEF8B4E}" type="slidenum">
              <a:rPr lang="en-US" smtClean="0"/>
              <a:t>‹#›</a:t>
            </a:fld>
            <a:endParaRPr lang="en-US"/>
          </a:p>
        </p:txBody>
      </p:sp>
    </p:spTree>
    <p:extLst>
      <p:ext uri="{BB962C8B-B14F-4D97-AF65-F5344CB8AC3E}">
        <p14:creationId xmlns:p14="http://schemas.microsoft.com/office/powerpoint/2010/main" val="193795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09614A-F97B-49D6-A2AC-2EAC7DD80004}"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A5ED99-81C2-42EE-9405-EB57DCEF8B4E}" type="slidenum">
              <a:rPr lang="en-US" smtClean="0"/>
              <a:t>‹#›</a:t>
            </a:fld>
            <a:endParaRPr lang="en-US"/>
          </a:p>
        </p:txBody>
      </p:sp>
    </p:spTree>
    <p:extLst>
      <p:ext uri="{BB962C8B-B14F-4D97-AF65-F5344CB8AC3E}">
        <p14:creationId xmlns:p14="http://schemas.microsoft.com/office/powerpoint/2010/main" val="861931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09614A-F97B-49D6-A2AC-2EAC7DD80004}"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A5ED99-81C2-42EE-9405-EB57DCEF8B4E}" type="slidenum">
              <a:rPr lang="en-US" smtClean="0"/>
              <a:t>‹#›</a:t>
            </a:fld>
            <a:endParaRPr lang="en-US"/>
          </a:p>
        </p:txBody>
      </p:sp>
    </p:spTree>
    <p:extLst>
      <p:ext uri="{BB962C8B-B14F-4D97-AF65-F5344CB8AC3E}">
        <p14:creationId xmlns:p14="http://schemas.microsoft.com/office/powerpoint/2010/main" val="3447723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D09614A-F97B-49D6-A2AC-2EAC7DD80004}" type="datetimeFigureOut">
              <a:rPr lang="en-US" smtClean="0"/>
              <a:t>4/9/2018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4A5ED99-81C2-42EE-9405-EB57DCEF8B4E}" type="slidenum">
              <a:rPr lang="en-US" smtClean="0"/>
              <a:t>‹#›</a:t>
            </a:fld>
            <a:endParaRPr lang="en-US"/>
          </a:p>
        </p:txBody>
      </p:sp>
    </p:spTree>
    <p:extLst>
      <p:ext uri="{BB962C8B-B14F-4D97-AF65-F5344CB8AC3E}">
        <p14:creationId xmlns:p14="http://schemas.microsoft.com/office/powerpoint/2010/main" val="330705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D09614A-F97B-49D6-A2AC-2EAC7DD80004}" type="datetimeFigureOut">
              <a:rPr lang="en-US">
                <a:solidFill>
                  <a:prstClr val="black">
                    <a:tint val="75000"/>
                  </a:prstClr>
                </a:solidFill>
              </a:rPr>
              <a:pPr/>
              <a:t>4/9/2018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4A5ED99-81C2-42EE-9405-EB57DCEF8B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82223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712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60915" t="12072" r="16636" b="12513"/>
          <a:stretch/>
        </p:blipFill>
        <p:spPr>
          <a:xfrm>
            <a:off x="174523" y="361950"/>
            <a:ext cx="1561422" cy="2759399"/>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1996225" y="1809750"/>
            <a:ext cx="6781800" cy="2523768"/>
          </a:xfrm>
          <a:prstGeom prst="rect">
            <a:avLst/>
          </a:prstGeom>
          <a:noFill/>
        </p:spPr>
        <p:txBody>
          <a:bodyPr wrap="square" rtlCol="0">
            <a:spAutoFit/>
          </a:bodyPr>
          <a:lstStyle/>
          <a:p>
            <a:pPr algn="r"/>
            <a:r>
              <a:rPr lang="en-US" sz="2000" b="1" baseline="30000" dirty="0" smtClean="0"/>
              <a:t> </a:t>
            </a:r>
            <a:r>
              <a:rPr lang="en-US" sz="2000" b="1" baseline="30000" dirty="0"/>
              <a:t>39 </a:t>
            </a:r>
            <a:r>
              <a:rPr lang="en-US" sz="2000" dirty="0"/>
              <a:t>When the Pharisee who had invited him saw this, he said to himself, “If this man were a prophet, he would know what kind of woman is touching him. She’s a sinner!”</a:t>
            </a:r>
          </a:p>
          <a:p>
            <a:pPr algn="r"/>
            <a:r>
              <a:rPr lang="en-US" sz="2000" b="1" baseline="30000" dirty="0"/>
              <a:t>40 </a:t>
            </a:r>
            <a:r>
              <a:rPr lang="en-US" sz="2000" dirty="0"/>
              <a:t>Then Jesus answered his thoughts. “Simon,” he said to the Pharisee, “I have something to say to you.”</a:t>
            </a:r>
          </a:p>
          <a:p>
            <a:pPr algn="r"/>
            <a:r>
              <a:rPr lang="en-US" sz="2000" dirty="0"/>
              <a:t>“Go ahead, Teacher,” Simon replied.</a:t>
            </a:r>
          </a:p>
          <a:p>
            <a:pPr algn="r"/>
            <a:endParaRPr lang="en-US" sz="2400" dirty="0" smtClean="0">
              <a:solidFill>
                <a:srgbClr val="663300"/>
              </a:solidFill>
              <a:latin typeface="Trebuchet MS" panose="020B0603020202020204" pitchFamily="34" charset="0"/>
              <a:ea typeface="Verdana" panose="020B0604030504040204" pitchFamily="34" charset="0"/>
              <a:cs typeface="Verdana" panose="020B0604030504040204" pitchFamily="34" charset="0"/>
            </a:endParaRPr>
          </a:p>
          <a:p>
            <a:pPr algn="r"/>
            <a:r>
              <a:rPr lang="en-US" sz="1400" dirty="0" smtClean="0">
                <a:solidFill>
                  <a:srgbClr val="663300"/>
                </a:solidFill>
                <a:latin typeface="Trebuchet MS" panose="020B0603020202020204" pitchFamily="34" charset="0"/>
                <a:ea typeface="Verdana" panose="020B0604030504040204" pitchFamily="34" charset="0"/>
                <a:cs typeface="Verdana" panose="020B0604030504040204" pitchFamily="34" charset="0"/>
              </a:rPr>
              <a:t>LUKE 7:39-40</a:t>
            </a:r>
            <a:endParaRPr lang="en-US" sz="1400" dirty="0">
              <a:latin typeface="Trebuchet MS" panose="020B060302020202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986" t="11136" r="48544" b="10656"/>
          <a:stretch/>
        </p:blipFill>
        <p:spPr>
          <a:xfrm>
            <a:off x="174522" y="3059570"/>
            <a:ext cx="1561422" cy="14171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3213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60915" t="12072" r="16636" b="12513"/>
          <a:stretch/>
        </p:blipFill>
        <p:spPr>
          <a:xfrm>
            <a:off x="174523" y="361950"/>
            <a:ext cx="1561422" cy="2759399"/>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1996225" y="1809750"/>
            <a:ext cx="6781800" cy="2154436"/>
          </a:xfrm>
          <a:prstGeom prst="rect">
            <a:avLst/>
          </a:prstGeom>
          <a:noFill/>
        </p:spPr>
        <p:txBody>
          <a:bodyPr wrap="square" rtlCol="0">
            <a:spAutoFit/>
          </a:bodyPr>
          <a:lstStyle/>
          <a:p>
            <a:pPr algn="r"/>
            <a:r>
              <a:rPr lang="en-US" sz="2000" b="1" baseline="30000" dirty="0" smtClean="0"/>
              <a:t> </a:t>
            </a:r>
            <a:r>
              <a:rPr lang="en-US" sz="2000" b="1" baseline="30000" dirty="0"/>
              <a:t>41 </a:t>
            </a:r>
            <a:r>
              <a:rPr lang="en-US" sz="2000" dirty="0"/>
              <a:t>Then Jesus told him this story: “A man loaned money to two people—500 pieces of </a:t>
            </a:r>
            <a:r>
              <a:rPr lang="en-US" sz="2000" dirty="0" smtClean="0"/>
              <a:t>silver</a:t>
            </a:r>
            <a:r>
              <a:rPr lang="en-US" sz="2000" dirty="0"/>
              <a:t> to one and 50 pieces to the other. </a:t>
            </a:r>
            <a:r>
              <a:rPr lang="en-US" sz="2000" b="1" baseline="30000" dirty="0"/>
              <a:t>42 </a:t>
            </a:r>
            <a:r>
              <a:rPr lang="en-US" sz="2000" dirty="0"/>
              <a:t>But neither of them could repay him, so he kindly forgave them both, canceling their debts. Who do you suppose loved him more after that</a:t>
            </a:r>
            <a:r>
              <a:rPr lang="en-US" sz="2000" dirty="0" smtClean="0"/>
              <a:t>?”</a:t>
            </a:r>
          </a:p>
          <a:p>
            <a:pPr algn="r"/>
            <a:endParaRPr lang="en-US" sz="2000" dirty="0">
              <a:solidFill>
                <a:srgbClr val="663300"/>
              </a:solidFill>
              <a:latin typeface="Trebuchet MS" panose="020B0603020202020204" pitchFamily="34" charset="0"/>
              <a:ea typeface="Verdana" panose="020B0604030504040204" pitchFamily="34" charset="0"/>
              <a:cs typeface="Verdana" panose="020B0604030504040204" pitchFamily="34" charset="0"/>
            </a:endParaRPr>
          </a:p>
          <a:p>
            <a:pPr algn="r"/>
            <a:r>
              <a:rPr lang="en-US" sz="1400" dirty="0" smtClean="0">
                <a:solidFill>
                  <a:srgbClr val="663300"/>
                </a:solidFill>
                <a:latin typeface="Trebuchet MS" panose="020B0603020202020204" pitchFamily="34" charset="0"/>
                <a:ea typeface="Verdana" panose="020B0604030504040204" pitchFamily="34" charset="0"/>
                <a:cs typeface="Verdana" panose="020B0604030504040204" pitchFamily="34" charset="0"/>
              </a:rPr>
              <a:t>LUKE 7:41-42</a:t>
            </a:r>
            <a:endParaRPr lang="en-US" sz="1400" dirty="0">
              <a:latin typeface="Trebuchet MS" panose="020B060302020202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986" t="11136" r="48544" b="10656"/>
          <a:stretch/>
        </p:blipFill>
        <p:spPr>
          <a:xfrm>
            <a:off x="174522" y="3059570"/>
            <a:ext cx="1561422" cy="14171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48689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567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60915" t="12072" r="16636" b="12513"/>
          <a:stretch/>
        </p:blipFill>
        <p:spPr>
          <a:xfrm>
            <a:off x="174523" y="361950"/>
            <a:ext cx="1561422" cy="2759399"/>
          </a:xfrm>
          <a:prstGeom prst="rect">
            <a:avLst/>
          </a:prstGeom>
          <a:ln>
            <a:noFill/>
          </a:ln>
          <a:effectLst>
            <a:outerShdw blurRad="292100" dist="139700" dir="2700000" algn="tl" rotWithShape="0">
              <a:srgbClr val="333333">
                <a:alpha val="65000"/>
              </a:srgbClr>
            </a:outerShdw>
          </a:effectLst>
        </p:spPr>
      </p:pic>
      <p:sp>
        <p:nvSpPr>
          <p:cNvPr id="10" name="AutoShape 11" descr="Image result for horizontal li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2021446" y="361950"/>
            <a:ext cx="6858000" cy="830997"/>
          </a:xfrm>
          <a:prstGeom prst="rect">
            <a:avLst/>
          </a:prstGeom>
          <a:noFill/>
        </p:spPr>
        <p:txBody>
          <a:bodyPr wrap="square" rtlCol="0">
            <a:spAutoFit/>
          </a:bodyPr>
          <a:lstStyle/>
          <a:p>
            <a:pPr algn="ctr"/>
            <a:r>
              <a:rPr lang="en-US" sz="4800" dirty="0">
                <a:solidFill>
                  <a:srgbClr val="663300"/>
                </a:solidFill>
                <a:latin typeface="Sketchetik" pitchFamily="2" charset="0"/>
                <a:ea typeface="Sketchetik" pitchFamily="2" charset="0"/>
              </a:rPr>
              <a:t>AN </a:t>
            </a:r>
            <a:r>
              <a:rPr lang="en-US" sz="4800" dirty="0" smtClean="0">
                <a:solidFill>
                  <a:srgbClr val="663300"/>
                </a:solidFill>
                <a:latin typeface="Sketchetik" pitchFamily="2" charset="0"/>
                <a:ea typeface="Sketchetik" pitchFamily="2" charset="0"/>
              </a:rPr>
              <a:t> INSURMOUNTABLE</a:t>
            </a:r>
            <a:endParaRPr lang="en-US" sz="4800" dirty="0">
              <a:solidFill>
                <a:srgbClr val="663300"/>
              </a:solidFill>
              <a:latin typeface="Sketchetik" pitchFamily="2" charset="0"/>
              <a:ea typeface="Sketchetik" pitchFamily="2" charset="0"/>
            </a:endParaRPr>
          </a:p>
        </p:txBody>
      </p:sp>
      <p:sp>
        <p:nvSpPr>
          <p:cNvPr id="13" name="TextBox 12"/>
          <p:cNvSpPr txBox="1"/>
          <p:nvPr/>
        </p:nvSpPr>
        <p:spPr>
          <a:xfrm>
            <a:off x="2516746" y="2419350"/>
            <a:ext cx="5867400" cy="1846659"/>
          </a:xfrm>
          <a:prstGeom prst="rect">
            <a:avLst/>
          </a:prstGeom>
          <a:noFill/>
        </p:spPr>
        <p:txBody>
          <a:bodyPr wrap="square" rtlCol="0">
            <a:spAutoFit/>
          </a:bodyPr>
          <a:lstStyle/>
          <a:p>
            <a:pPr algn="r"/>
            <a:r>
              <a:rPr lang="en-US" sz="2000" dirty="0"/>
              <a:t>Who do you suppose loved him more after that?”</a:t>
            </a:r>
          </a:p>
          <a:p>
            <a:pPr algn="r"/>
            <a:r>
              <a:rPr lang="en-US" sz="2000" b="1" baseline="30000" dirty="0"/>
              <a:t>43 </a:t>
            </a:r>
            <a:r>
              <a:rPr lang="en-US" sz="2000" dirty="0"/>
              <a:t>Simon answered, “I suppose the one for whom he canceled the larger debt.”</a:t>
            </a:r>
          </a:p>
          <a:p>
            <a:pPr algn="r"/>
            <a:r>
              <a:rPr lang="en-US" sz="2000" dirty="0"/>
              <a:t>“That’s right,” Jesus said</a:t>
            </a:r>
            <a:r>
              <a:rPr lang="en-US" sz="2000" dirty="0" smtClean="0"/>
              <a:t>.</a:t>
            </a:r>
          </a:p>
          <a:p>
            <a:pPr algn="r"/>
            <a:endParaRPr lang="en-US" sz="2000" dirty="0"/>
          </a:p>
          <a:p>
            <a:pPr algn="r"/>
            <a:r>
              <a:rPr lang="en-US" sz="1400" dirty="0" smtClean="0">
                <a:solidFill>
                  <a:srgbClr val="663300"/>
                </a:solidFill>
                <a:latin typeface="Trebuchet MS" panose="020B0603020202020204" pitchFamily="34" charset="0"/>
                <a:ea typeface="Verdana" panose="020B0604030504040204" pitchFamily="34" charset="0"/>
                <a:cs typeface="Verdana" panose="020B0604030504040204" pitchFamily="34" charset="0"/>
              </a:rPr>
              <a:t>LUKE 7:42-43</a:t>
            </a:r>
            <a:endParaRPr lang="en-US" sz="1400" dirty="0">
              <a:latin typeface="Trebuchet MS" panose="020B060302020202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986" t="11136" r="48544" b="10656"/>
          <a:stretch/>
        </p:blipFill>
        <p:spPr>
          <a:xfrm>
            <a:off x="174522" y="3059570"/>
            <a:ext cx="1561422" cy="1417180"/>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304800" y="285750"/>
            <a:ext cx="609600" cy="1015663"/>
          </a:xfrm>
          <a:prstGeom prst="rect">
            <a:avLst/>
          </a:prstGeom>
          <a:noFill/>
        </p:spPr>
        <p:txBody>
          <a:bodyPr wrap="square" rtlCol="0">
            <a:spAutoFit/>
          </a:bodyPr>
          <a:lstStyle/>
          <a:p>
            <a:r>
              <a:rPr lang="en-US" sz="6000" dirty="0" smtClean="0">
                <a:solidFill>
                  <a:srgbClr val="996600"/>
                </a:solidFill>
                <a:latin typeface="Sketchetik" pitchFamily="2" charset="0"/>
                <a:ea typeface="Sketchetik" pitchFamily="2" charset="0"/>
              </a:rPr>
              <a:t>1</a:t>
            </a:r>
            <a:endParaRPr lang="en-US" sz="6000" dirty="0">
              <a:solidFill>
                <a:srgbClr val="996600"/>
              </a:solidFill>
              <a:latin typeface="Sketchetik" pitchFamily="2" charset="0"/>
              <a:ea typeface="Sketchetik" pitchFamily="2" charset="0"/>
            </a:endParaRPr>
          </a:p>
        </p:txBody>
      </p:sp>
      <p:sp>
        <p:nvSpPr>
          <p:cNvPr id="8" name="TextBox 7"/>
          <p:cNvSpPr txBox="1"/>
          <p:nvPr/>
        </p:nvSpPr>
        <p:spPr>
          <a:xfrm>
            <a:off x="1861534" y="1162050"/>
            <a:ext cx="6858000" cy="707886"/>
          </a:xfrm>
          <a:prstGeom prst="rect">
            <a:avLst/>
          </a:prstGeom>
          <a:noFill/>
        </p:spPr>
        <p:txBody>
          <a:bodyPr wrap="square" rtlCol="0">
            <a:spAutoFit/>
          </a:bodyPr>
          <a:lstStyle/>
          <a:p>
            <a:pPr algn="ctr"/>
            <a:r>
              <a:rPr lang="en-US" sz="4000" dirty="0" smtClean="0">
                <a:solidFill>
                  <a:srgbClr val="663300"/>
                </a:solidFill>
                <a:latin typeface="Sketchetik" pitchFamily="2" charset="0"/>
                <a:ea typeface="Sketchetik" pitchFamily="2" charset="0"/>
              </a:rPr>
              <a:t>SPIRITUAL DEBT</a:t>
            </a:r>
            <a:endParaRPr lang="en-US" sz="4000" dirty="0">
              <a:solidFill>
                <a:srgbClr val="663300"/>
              </a:solidFill>
              <a:latin typeface="Sketchetik" pitchFamily="2" charset="0"/>
              <a:ea typeface="Sketchetik" pitchFamily="2" charset="0"/>
            </a:endParaRPr>
          </a:p>
        </p:txBody>
      </p:sp>
      <p:sp>
        <p:nvSpPr>
          <p:cNvPr id="14" name="Freeform 13"/>
          <p:cNvSpPr/>
          <p:nvPr/>
        </p:nvSpPr>
        <p:spPr>
          <a:xfrm flipV="1">
            <a:off x="2819400" y="1123950"/>
            <a:ext cx="5029200" cy="76200"/>
          </a:xfrm>
          <a:custGeom>
            <a:avLst/>
            <a:gdLst>
              <a:gd name="connsiteX0" fmla="*/ 0 w 4722071"/>
              <a:gd name="connsiteY0" fmla="*/ 27331 h 34340"/>
              <a:gd name="connsiteX1" fmla="*/ 1050878 w 4722071"/>
              <a:gd name="connsiteY1" fmla="*/ 13683 h 34340"/>
              <a:gd name="connsiteX2" fmla="*/ 2142699 w 4722071"/>
              <a:gd name="connsiteY2" fmla="*/ 27331 h 34340"/>
              <a:gd name="connsiteX3" fmla="*/ 3234519 w 4722071"/>
              <a:gd name="connsiteY3" fmla="*/ 35 h 34340"/>
              <a:gd name="connsiteX4" fmla="*/ 3978322 w 4722071"/>
              <a:gd name="connsiteY4" fmla="*/ 34155 h 34340"/>
              <a:gd name="connsiteX5" fmla="*/ 4660711 w 4722071"/>
              <a:gd name="connsiteY5" fmla="*/ 13683 h 34340"/>
              <a:gd name="connsiteX6" fmla="*/ 4647063 w 4722071"/>
              <a:gd name="connsiteY6" fmla="*/ 13683 h 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2071" h="34340">
                <a:moveTo>
                  <a:pt x="0" y="27331"/>
                </a:moveTo>
                <a:lnTo>
                  <a:pt x="1050878" y="13683"/>
                </a:lnTo>
                <a:cubicBezTo>
                  <a:pt x="1407994" y="13683"/>
                  <a:pt x="1778759" y="29606"/>
                  <a:pt x="2142699" y="27331"/>
                </a:cubicBezTo>
                <a:cubicBezTo>
                  <a:pt x="2506639" y="25056"/>
                  <a:pt x="2928582" y="-1102"/>
                  <a:pt x="3234519" y="35"/>
                </a:cubicBezTo>
                <a:cubicBezTo>
                  <a:pt x="3540456" y="1172"/>
                  <a:pt x="3740623" y="31880"/>
                  <a:pt x="3978322" y="34155"/>
                </a:cubicBezTo>
                <a:cubicBezTo>
                  <a:pt x="4216021" y="36430"/>
                  <a:pt x="4549254" y="17095"/>
                  <a:pt x="4660711" y="13683"/>
                </a:cubicBezTo>
                <a:cubicBezTo>
                  <a:pt x="4772168" y="10271"/>
                  <a:pt x="4709615" y="11977"/>
                  <a:pt x="4647063" y="13683"/>
                </a:cubicBezTo>
              </a:path>
            </a:pathLst>
          </a:custGeom>
          <a:no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7994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60915" t="12072" r="16636" b="12513"/>
          <a:stretch/>
        </p:blipFill>
        <p:spPr>
          <a:xfrm>
            <a:off x="174523" y="361950"/>
            <a:ext cx="1561422" cy="2759399"/>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2209800" y="2114550"/>
            <a:ext cx="6019800" cy="1015663"/>
          </a:xfrm>
          <a:prstGeom prst="rect">
            <a:avLst/>
          </a:prstGeom>
          <a:noFill/>
        </p:spPr>
        <p:txBody>
          <a:bodyPr wrap="square" rtlCol="0">
            <a:spAutoFit/>
          </a:bodyPr>
          <a:lstStyle/>
          <a:p>
            <a:pPr algn="r"/>
            <a:r>
              <a:rPr lang="en-US" sz="2000" b="1" baseline="30000" dirty="0" smtClean="0"/>
              <a:t> </a:t>
            </a:r>
            <a:r>
              <a:rPr lang="en-US" sz="2000" dirty="0"/>
              <a:t>"It's too easy to confuse good behavior </a:t>
            </a:r>
            <a:endParaRPr lang="en-US" sz="2000" dirty="0" smtClean="0"/>
          </a:p>
          <a:p>
            <a:pPr algn="r"/>
            <a:r>
              <a:rPr lang="en-US" sz="2000" dirty="0" smtClean="0"/>
              <a:t>with </a:t>
            </a:r>
            <a:r>
              <a:rPr lang="en-US" sz="2000" dirty="0"/>
              <a:t>a changed heart."</a:t>
            </a:r>
            <a:br>
              <a:rPr lang="en-US" sz="2000" dirty="0"/>
            </a:br>
            <a:endParaRPr lang="en-US" sz="2000" dirty="0">
              <a:solidFill>
                <a:srgbClr val="663300"/>
              </a:solidFill>
              <a:latin typeface="Trebuchet MS" panose="020B060302020202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986" t="11136" r="48544" b="10656"/>
          <a:stretch/>
        </p:blipFill>
        <p:spPr>
          <a:xfrm>
            <a:off x="174522" y="3059570"/>
            <a:ext cx="1561422" cy="14171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76172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60915" t="12072" r="16636" b="12513"/>
          <a:stretch/>
        </p:blipFill>
        <p:spPr>
          <a:xfrm>
            <a:off x="174523" y="361950"/>
            <a:ext cx="1561422" cy="2759399"/>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2233411" y="814209"/>
            <a:ext cx="6019800" cy="3662541"/>
          </a:xfrm>
          <a:prstGeom prst="rect">
            <a:avLst/>
          </a:prstGeom>
          <a:noFill/>
        </p:spPr>
        <p:txBody>
          <a:bodyPr wrap="square" rtlCol="0">
            <a:spAutoFit/>
          </a:bodyPr>
          <a:lstStyle/>
          <a:p>
            <a:pPr algn="r"/>
            <a:r>
              <a:rPr lang="en-US" sz="3200" b="1" baseline="30000" dirty="0" smtClean="0">
                <a:solidFill>
                  <a:schemeClr val="tx1">
                    <a:lumMod val="85000"/>
                    <a:lumOff val="15000"/>
                  </a:schemeClr>
                </a:solidFill>
              </a:rPr>
              <a:t> </a:t>
            </a:r>
            <a:r>
              <a:rPr lang="en-US" sz="3200" b="1" dirty="0" smtClean="0">
                <a:solidFill>
                  <a:schemeClr val="tx1">
                    <a:lumMod val="85000"/>
                    <a:lumOff val="15000"/>
                  </a:schemeClr>
                </a:solidFill>
                <a:latin typeface="Sketchetik" pitchFamily="2" charset="0"/>
                <a:ea typeface="Sketchetik" pitchFamily="2" charset="0"/>
              </a:rPr>
              <a:t>TOTAL DEPRAVITY</a:t>
            </a:r>
          </a:p>
          <a:p>
            <a:pPr algn="r"/>
            <a:r>
              <a:rPr lang="en-US" sz="2000" dirty="0" smtClean="0"/>
              <a:t>every </a:t>
            </a:r>
            <a:r>
              <a:rPr lang="en-US" sz="2000" dirty="0"/>
              <a:t>part of man—his mind, will, emotions and flesh—have been corrupted by sin</a:t>
            </a:r>
            <a:r>
              <a:rPr lang="en-US" sz="2000" dirty="0" smtClean="0"/>
              <a:t>.</a:t>
            </a:r>
          </a:p>
          <a:p>
            <a:pPr algn="r"/>
            <a:endParaRPr lang="en-US" sz="2000" dirty="0" smtClean="0"/>
          </a:p>
          <a:p>
            <a:pPr algn="r"/>
            <a:endParaRPr lang="en-US" sz="2000" dirty="0"/>
          </a:p>
          <a:p>
            <a:pPr algn="r"/>
            <a:r>
              <a:rPr lang="en-US" sz="2000" dirty="0" smtClean="0"/>
              <a:t>“We are not sinners because we sin, </a:t>
            </a:r>
          </a:p>
          <a:p>
            <a:pPr algn="r"/>
            <a:r>
              <a:rPr lang="en-US" sz="2000" dirty="0" smtClean="0"/>
              <a:t>we sin because we are sinners.”</a:t>
            </a:r>
          </a:p>
          <a:p>
            <a:pPr algn="r"/>
            <a:endParaRPr lang="en-US" sz="2000" dirty="0" smtClean="0"/>
          </a:p>
          <a:p>
            <a:pPr algn="r"/>
            <a:r>
              <a:rPr lang="en-US" sz="2000" dirty="0" smtClean="0">
                <a:solidFill>
                  <a:srgbClr val="663300"/>
                </a:solidFill>
              </a:rPr>
              <a:t>—</a:t>
            </a:r>
            <a:r>
              <a:rPr lang="en-US" sz="2000" dirty="0">
                <a:solidFill>
                  <a:srgbClr val="663300"/>
                </a:solidFill>
              </a:rPr>
              <a:t>R.C. SPROUL</a:t>
            </a:r>
          </a:p>
          <a:p>
            <a:pPr algn="r"/>
            <a:r>
              <a:rPr lang="en-US" sz="2000" dirty="0"/>
              <a:t/>
            </a:r>
            <a:br>
              <a:rPr lang="en-US" sz="2000" dirty="0"/>
            </a:br>
            <a:endParaRPr lang="en-US" sz="2000" dirty="0">
              <a:solidFill>
                <a:srgbClr val="663300"/>
              </a:solidFill>
              <a:latin typeface="Trebuchet MS" panose="020B060302020202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986" t="11136" r="48544" b="10656"/>
          <a:stretch/>
        </p:blipFill>
        <p:spPr>
          <a:xfrm>
            <a:off x="174522" y="3059570"/>
            <a:ext cx="1561422" cy="14171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2508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60915" t="12072" r="16636" b="12513"/>
          <a:stretch/>
        </p:blipFill>
        <p:spPr>
          <a:xfrm>
            <a:off x="174523" y="361950"/>
            <a:ext cx="1561422" cy="2759399"/>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2286000" y="1123950"/>
            <a:ext cx="6019800" cy="2944396"/>
          </a:xfrm>
          <a:prstGeom prst="rect">
            <a:avLst/>
          </a:prstGeom>
          <a:noFill/>
        </p:spPr>
        <p:txBody>
          <a:bodyPr wrap="square" rtlCol="0">
            <a:spAutoFit/>
          </a:bodyPr>
          <a:lstStyle/>
          <a:p>
            <a:pPr algn="r"/>
            <a:r>
              <a:rPr lang="en-US" sz="3200" b="1" baseline="30000" dirty="0" smtClean="0">
                <a:solidFill>
                  <a:schemeClr val="tx1">
                    <a:lumMod val="85000"/>
                    <a:lumOff val="15000"/>
                  </a:schemeClr>
                </a:solidFill>
              </a:rPr>
              <a:t> </a:t>
            </a:r>
            <a:r>
              <a:rPr lang="en-US" sz="3200" b="1" dirty="0" smtClean="0">
                <a:solidFill>
                  <a:schemeClr val="tx1">
                    <a:lumMod val="85000"/>
                    <a:lumOff val="15000"/>
                  </a:schemeClr>
                </a:solidFill>
                <a:latin typeface="Sketchetik" pitchFamily="2" charset="0"/>
                <a:ea typeface="Sketchetik" pitchFamily="2" charset="0"/>
              </a:rPr>
              <a:t>TOTAL DEPRAVITY</a:t>
            </a:r>
          </a:p>
          <a:p>
            <a:pPr algn="r"/>
            <a:r>
              <a:rPr lang="en-US" sz="2000" dirty="0"/>
              <a:t>No one is </a:t>
            </a:r>
            <a:r>
              <a:rPr lang="en-US" sz="2000" dirty="0" smtClean="0"/>
              <a:t>righteous—not </a:t>
            </a:r>
            <a:r>
              <a:rPr lang="en-US" sz="2000" dirty="0"/>
              <a:t>even one.</a:t>
            </a:r>
            <a:r>
              <a:rPr lang="en-US" sz="2000" dirty="0"/>
              <a:t/>
            </a:r>
            <a:br>
              <a:rPr lang="en-US" sz="2000" dirty="0"/>
            </a:br>
            <a:r>
              <a:rPr lang="en-US" sz="2000" b="1" baseline="30000" dirty="0"/>
              <a:t>11 </a:t>
            </a:r>
            <a:r>
              <a:rPr lang="en-US" sz="2000" dirty="0"/>
              <a:t>No one is truly wise</a:t>
            </a:r>
            <a:r>
              <a:rPr lang="en-US" sz="2000" dirty="0" smtClean="0"/>
              <a:t>;</a:t>
            </a:r>
            <a:r>
              <a:rPr lang="en-US" sz="2000" dirty="0"/>
              <a:t> no one is seeking God.</a:t>
            </a:r>
            <a:r>
              <a:rPr lang="en-US" sz="2000" dirty="0"/>
              <a:t/>
            </a:r>
            <a:br>
              <a:rPr lang="en-US" sz="2000" dirty="0"/>
            </a:br>
            <a:r>
              <a:rPr lang="en-US" sz="2000" b="1" baseline="30000" dirty="0"/>
              <a:t>12 </a:t>
            </a:r>
            <a:r>
              <a:rPr lang="en-US" sz="2000" dirty="0"/>
              <a:t>All have turned away</a:t>
            </a:r>
            <a:r>
              <a:rPr lang="en-US" sz="2000" dirty="0" smtClean="0"/>
              <a:t>;</a:t>
            </a:r>
            <a:r>
              <a:rPr lang="en-US" sz="2000" dirty="0"/>
              <a:t> all have become useless.</a:t>
            </a:r>
            <a:r>
              <a:rPr lang="en-US" sz="2000" dirty="0"/>
              <a:t/>
            </a:r>
            <a:br>
              <a:rPr lang="en-US" sz="2000" dirty="0"/>
            </a:br>
            <a:r>
              <a:rPr lang="en-US" sz="2000" dirty="0"/>
              <a:t>No one does good</a:t>
            </a:r>
            <a:r>
              <a:rPr lang="en-US" sz="2000" dirty="0" smtClean="0"/>
              <a:t>,</a:t>
            </a:r>
            <a:r>
              <a:rPr lang="en-US" sz="2000" dirty="0"/>
              <a:t> not a single one</a:t>
            </a:r>
            <a:r>
              <a:rPr lang="en-US" sz="2000" dirty="0" smtClean="0"/>
              <a:t>.”</a:t>
            </a:r>
            <a:endParaRPr lang="en-US" sz="2000" baseline="30000" dirty="0" smtClean="0"/>
          </a:p>
          <a:p>
            <a:pPr algn="r"/>
            <a:endParaRPr lang="en-US" sz="2000" baseline="30000" dirty="0" smtClean="0"/>
          </a:p>
          <a:p>
            <a:pPr algn="r"/>
            <a:r>
              <a:rPr lang="en-US" sz="2000" dirty="0" smtClean="0">
                <a:solidFill>
                  <a:srgbClr val="663300"/>
                </a:solidFill>
              </a:rPr>
              <a:t>—ROMANS 3:10-12</a:t>
            </a:r>
            <a:endParaRPr lang="en-US" sz="2000" dirty="0">
              <a:solidFill>
                <a:srgbClr val="663300"/>
              </a:solidFill>
            </a:endParaRPr>
          </a:p>
          <a:p>
            <a:pPr algn="r"/>
            <a:r>
              <a:rPr lang="en-US" sz="2000" dirty="0"/>
              <a:t/>
            </a:r>
            <a:br>
              <a:rPr lang="en-US" sz="2000" dirty="0"/>
            </a:br>
            <a:endParaRPr lang="en-US" sz="2000" dirty="0">
              <a:solidFill>
                <a:srgbClr val="663300"/>
              </a:solidFill>
              <a:latin typeface="Trebuchet MS" panose="020B060302020202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986" t="11136" r="48544" b="10656"/>
          <a:stretch/>
        </p:blipFill>
        <p:spPr>
          <a:xfrm>
            <a:off x="174522" y="3059570"/>
            <a:ext cx="1561422" cy="14171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10652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99351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60915" t="12072" r="16636" b="12513"/>
          <a:stretch/>
        </p:blipFill>
        <p:spPr>
          <a:xfrm>
            <a:off x="174523" y="361950"/>
            <a:ext cx="1561422" cy="2759399"/>
          </a:xfrm>
          <a:prstGeom prst="rect">
            <a:avLst/>
          </a:prstGeom>
          <a:ln>
            <a:noFill/>
          </a:ln>
          <a:effectLst>
            <a:outerShdw blurRad="292100" dist="139700" dir="2700000" algn="tl" rotWithShape="0">
              <a:srgbClr val="333333">
                <a:alpha val="65000"/>
              </a:srgbClr>
            </a:outerShdw>
          </a:effectLst>
        </p:spPr>
      </p:pic>
      <p:sp>
        <p:nvSpPr>
          <p:cNvPr id="10" name="AutoShape 11" descr="Image result for horizontal li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1735945" y="386934"/>
            <a:ext cx="6858000" cy="830997"/>
          </a:xfrm>
          <a:prstGeom prst="rect">
            <a:avLst/>
          </a:prstGeom>
          <a:noFill/>
        </p:spPr>
        <p:txBody>
          <a:bodyPr wrap="square" rtlCol="0">
            <a:spAutoFit/>
          </a:bodyPr>
          <a:lstStyle/>
          <a:p>
            <a:pPr algn="ctr"/>
            <a:r>
              <a:rPr lang="en-US" sz="4800" dirty="0" smtClean="0">
                <a:solidFill>
                  <a:srgbClr val="663300"/>
                </a:solidFill>
                <a:latin typeface="Sketchetik" pitchFamily="2" charset="0"/>
                <a:ea typeface="Sketchetik" pitchFamily="2" charset="0"/>
              </a:rPr>
              <a:t>AN INCREDIBLE</a:t>
            </a:r>
            <a:endParaRPr lang="en-US" sz="4800" dirty="0">
              <a:solidFill>
                <a:srgbClr val="663300"/>
              </a:solidFill>
              <a:latin typeface="Sketchetik" pitchFamily="2" charset="0"/>
              <a:ea typeface="Sketchetik" pitchFamily="2" charset="0"/>
            </a:endParaRPr>
          </a:p>
        </p:txBody>
      </p:sp>
      <p:sp>
        <p:nvSpPr>
          <p:cNvPr id="13" name="TextBox 12"/>
          <p:cNvSpPr txBox="1"/>
          <p:nvPr/>
        </p:nvSpPr>
        <p:spPr>
          <a:xfrm>
            <a:off x="1735944" y="1809750"/>
            <a:ext cx="7179457" cy="2800767"/>
          </a:xfrm>
          <a:prstGeom prst="rect">
            <a:avLst/>
          </a:prstGeom>
          <a:noFill/>
        </p:spPr>
        <p:txBody>
          <a:bodyPr wrap="square" rtlCol="0">
            <a:spAutoFit/>
          </a:bodyPr>
          <a:lstStyle/>
          <a:p>
            <a:pPr algn="r"/>
            <a:r>
              <a:rPr lang="en-US" sz="2000" b="1" baseline="30000" dirty="0"/>
              <a:t>44 </a:t>
            </a:r>
            <a:r>
              <a:rPr lang="en-US" sz="2000" dirty="0"/>
              <a:t>Then he turned to the woman and said to Simon, “Look at this woman kneeling here. When I entered your home, you didn’t offer me water to wash the dust from my feet, but she has washed them with her tears and wiped them with her hair. </a:t>
            </a:r>
            <a:r>
              <a:rPr lang="en-US" sz="2000" b="1" baseline="30000" dirty="0"/>
              <a:t>45 </a:t>
            </a:r>
            <a:r>
              <a:rPr lang="en-US" sz="2000" dirty="0"/>
              <a:t>You didn’t greet me with a kiss, but from the time I first came in, she has not stopped kissing my feet. </a:t>
            </a:r>
            <a:r>
              <a:rPr lang="en-US" sz="2000" b="1" baseline="30000" dirty="0"/>
              <a:t>46 </a:t>
            </a:r>
            <a:r>
              <a:rPr lang="en-US" sz="2000" dirty="0"/>
              <a:t>You neglected the courtesy of olive oil to anoint my head, but she has anointed my feet with rare perfume.</a:t>
            </a:r>
            <a:r>
              <a:rPr lang="en-US" sz="2400" dirty="0"/>
              <a:t> </a:t>
            </a:r>
            <a:r>
              <a:rPr lang="en-US" dirty="0" smtClean="0">
                <a:solidFill>
                  <a:srgbClr val="663300"/>
                </a:solidFill>
                <a:latin typeface="Trebuchet MS" panose="020B0603020202020204" pitchFamily="34" charset="0"/>
                <a:ea typeface="Verdana" panose="020B0604030504040204" pitchFamily="34" charset="0"/>
                <a:cs typeface="Verdana" panose="020B0604030504040204" pitchFamily="34" charset="0"/>
              </a:rPr>
              <a:t/>
            </a:r>
            <a:br>
              <a:rPr lang="en-US" dirty="0" smtClean="0">
                <a:solidFill>
                  <a:srgbClr val="663300"/>
                </a:solidFill>
                <a:latin typeface="Trebuchet MS" panose="020B0603020202020204" pitchFamily="34" charset="0"/>
                <a:ea typeface="Verdana" panose="020B0604030504040204" pitchFamily="34" charset="0"/>
                <a:cs typeface="Verdana" panose="020B0604030504040204" pitchFamily="34" charset="0"/>
              </a:rPr>
            </a:br>
            <a:endParaRPr lang="en-US" dirty="0" smtClean="0">
              <a:solidFill>
                <a:srgbClr val="663300"/>
              </a:solidFill>
              <a:latin typeface="Trebuchet MS" panose="020B0603020202020204" pitchFamily="34" charset="0"/>
              <a:ea typeface="Verdana" panose="020B0604030504040204" pitchFamily="34" charset="0"/>
              <a:cs typeface="Verdana" panose="020B0604030504040204" pitchFamily="34" charset="0"/>
            </a:endParaRPr>
          </a:p>
          <a:p>
            <a:pPr algn="r"/>
            <a:r>
              <a:rPr lang="en-US" sz="1400" dirty="0" smtClean="0">
                <a:solidFill>
                  <a:srgbClr val="663300"/>
                </a:solidFill>
                <a:latin typeface="Trebuchet MS" panose="020B0603020202020204" pitchFamily="34" charset="0"/>
                <a:ea typeface="Verdana" panose="020B0604030504040204" pitchFamily="34" charset="0"/>
                <a:cs typeface="Verdana" panose="020B0604030504040204" pitchFamily="34" charset="0"/>
              </a:rPr>
              <a:t>LUKE 7:44-46</a:t>
            </a:r>
            <a:endParaRPr lang="en-US" sz="1400" dirty="0">
              <a:latin typeface="Trebuchet MS" panose="020B060302020202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986" t="11136" r="48544" b="10656"/>
          <a:stretch/>
        </p:blipFill>
        <p:spPr>
          <a:xfrm>
            <a:off x="174522" y="3059570"/>
            <a:ext cx="1561422" cy="1417180"/>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304800" y="285750"/>
            <a:ext cx="609600" cy="1015663"/>
          </a:xfrm>
          <a:prstGeom prst="rect">
            <a:avLst/>
          </a:prstGeom>
          <a:noFill/>
        </p:spPr>
        <p:txBody>
          <a:bodyPr wrap="square" rtlCol="0">
            <a:spAutoFit/>
          </a:bodyPr>
          <a:lstStyle/>
          <a:p>
            <a:r>
              <a:rPr lang="en-US" sz="6000" dirty="0" smtClean="0">
                <a:solidFill>
                  <a:srgbClr val="996600"/>
                </a:solidFill>
                <a:latin typeface="Sketchetik" pitchFamily="2" charset="0"/>
                <a:ea typeface="Sketchetik" pitchFamily="2" charset="0"/>
              </a:rPr>
              <a:t>2</a:t>
            </a:r>
            <a:endParaRPr lang="en-US" sz="6000" dirty="0">
              <a:solidFill>
                <a:srgbClr val="996600"/>
              </a:solidFill>
              <a:latin typeface="Sketchetik" pitchFamily="2" charset="0"/>
              <a:ea typeface="Sketchetik" pitchFamily="2" charset="0"/>
            </a:endParaRPr>
          </a:p>
        </p:txBody>
      </p:sp>
      <p:sp>
        <p:nvSpPr>
          <p:cNvPr id="8" name="TextBox 7"/>
          <p:cNvSpPr txBox="1"/>
          <p:nvPr/>
        </p:nvSpPr>
        <p:spPr>
          <a:xfrm>
            <a:off x="1952223" y="1211154"/>
            <a:ext cx="6858000" cy="646331"/>
          </a:xfrm>
          <a:prstGeom prst="rect">
            <a:avLst/>
          </a:prstGeom>
          <a:noFill/>
        </p:spPr>
        <p:txBody>
          <a:bodyPr wrap="square" rtlCol="0">
            <a:spAutoFit/>
          </a:bodyPr>
          <a:lstStyle/>
          <a:p>
            <a:pPr algn="ctr"/>
            <a:r>
              <a:rPr lang="en-US" sz="3600" dirty="0" smtClean="0">
                <a:solidFill>
                  <a:srgbClr val="663300"/>
                </a:solidFill>
                <a:latin typeface="Sketchetik" pitchFamily="2" charset="0"/>
                <a:ea typeface="Sketchetik" pitchFamily="2" charset="0"/>
              </a:rPr>
              <a:t>DISPLAY OF GRATITUDE</a:t>
            </a:r>
            <a:endParaRPr lang="en-US" sz="3600" dirty="0">
              <a:solidFill>
                <a:srgbClr val="663300"/>
              </a:solidFill>
              <a:latin typeface="Sketchetik" pitchFamily="2" charset="0"/>
              <a:ea typeface="Sketchetik" pitchFamily="2" charset="0"/>
            </a:endParaRPr>
          </a:p>
        </p:txBody>
      </p:sp>
      <p:sp>
        <p:nvSpPr>
          <p:cNvPr id="12" name="Freeform 11"/>
          <p:cNvSpPr/>
          <p:nvPr/>
        </p:nvSpPr>
        <p:spPr>
          <a:xfrm flipV="1">
            <a:off x="2819400" y="1200150"/>
            <a:ext cx="5029200" cy="76200"/>
          </a:xfrm>
          <a:custGeom>
            <a:avLst/>
            <a:gdLst>
              <a:gd name="connsiteX0" fmla="*/ 0 w 4722071"/>
              <a:gd name="connsiteY0" fmla="*/ 27331 h 34340"/>
              <a:gd name="connsiteX1" fmla="*/ 1050878 w 4722071"/>
              <a:gd name="connsiteY1" fmla="*/ 13683 h 34340"/>
              <a:gd name="connsiteX2" fmla="*/ 2142699 w 4722071"/>
              <a:gd name="connsiteY2" fmla="*/ 27331 h 34340"/>
              <a:gd name="connsiteX3" fmla="*/ 3234519 w 4722071"/>
              <a:gd name="connsiteY3" fmla="*/ 35 h 34340"/>
              <a:gd name="connsiteX4" fmla="*/ 3978322 w 4722071"/>
              <a:gd name="connsiteY4" fmla="*/ 34155 h 34340"/>
              <a:gd name="connsiteX5" fmla="*/ 4660711 w 4722071"/>
              <a:gd name="connsiteY5" fmla="*/ 13683 h 34340"/>
              <a:gd name="connsiteX6" fmla="*/ 4647063 w 4722071"/>
              <a:gd name="connsiteY6" fmla="*/ 13683 h 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2071" h="34340">
                <a:moveTo>
                  <a:pt x="0" y="27331"/>
                </a:moveTo>
                <a:lnTo>
                  <a:pt x="1050878" y="13683"/>
                </a:lnTo>
                <a:cubicBezTo>
                  <a:pt x="1407994" y="13683"/>
                  <a:pt x="1778759" y="29606"/>
                  <a:pt x="2142699" y="27331"/>
                </a:cubicBezTo>
                <a:cubicBezTo>
                  <a:pt x="2506639" y="25056"/>
                  <a:pt x="2928582" y="-1102"/>
                  <a:pt x="3234519" y="35"/>
                </a:cubicBezTo>
                <a:cubicBezTo>
                  <a:pt x="3540456" y="1172"/>
                  <a:pt x="3740623" y="31880"/>
                  <a:pt x="3978322" y="34155"/>
                </a:cubicBezTo>
                <a:cubicBezTo>
                  <a:pt x="4216021" y="36430"/>
                  <a:pt x="4549254" y="17095"/>
                  <a:pt x="4660711" y="13683"/>
                </a:cubicBezTo>
                <a:cubicBezTo>
                  <a:pt x="4772168" y="10271"/>
                  <a:pt x="4709615" y="11977"/>
                  <a:pt x="4647063" y="13683"/>
                </a:cubicBezTo>
              </a:path>
            </a:pathLst>
          </a:custGeom>
          <a:no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6676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165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60915" t="12072" r="16636" b="12513"/>
          <a:stretch/>
        </p:blipFill>
        <p:spPr>
          <a:xfrm>
            <a:off x="174523" y="361950"/>
            <a:ext cx="1561422" cy="2759399"/>
          </a:xfrm>
          <a:prstGeom prst="rect">
            <a:avLst/>
          </a:prstGeom>
          <a:ln>
            <a:noFill/>
          </a:ln>
          <a:effectLst>
            <a:outerShdw blurRad="292100" dist="139700" dir="2700000" algn="tl" rotWithShape="0">
              <a:srgbClr val="333333">
                <a:alpha val="65000"/>
              </a:srgbClr>
            </a:outerShdw>
          </a:effectLst>
        </p:spPr>
      </p:pic>
      <p:sp>
        <p:nvSpPr>
          <p:cNvPr id="10" name="AutoShape 11" descr="Image result for horizontal li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2033517" y="1047750"/>
            <a:ext cx="6934200" cy="3785652"/>
          </a:xfrm>
          <a:prstGeom prst="rect">
            <a:avLst/>
          </a:prstGeom>
          <a:noFill/>
        </p:spPr>
        <p:txBody>
          <a:bodyPr wrap="square" rtlCol="0">
            <a:spAutoFit/>
          </a:bodyPr>
          <a:lstStyle/>
          <a:p>
            <a:r>
              <a:rPr lang="en-US" sz="2400" strike="sngStrike" dirty="0">
                <a:solidFill>
                  <a:schemeClr val="tx1">
                    <a:lumMod val="50000"/>
                    <a:lumOff val="50000"/>
                  </a:schemeClr>
                </a:solidFill>
              </a:rPr>
              <a:t>LUKE 5: </a:t>
            </a:r>
            <a:r>
              <a:rPr lang="en-US" sz="2400" strike="sngStrike" dirty="0" smtClean="0">
                <a:solidFill>
                  <a:schemeClr val="tx1">
                    <a:lumMod val="50000"/>
                    <a:lumOff val="50000"/>
                  </a:schemeClr>
                </a:solidFill>
              </a:rPr>
              <a:t>  Jesus </a:t>
            </a:r>
            <a:r>
              <a:rPr lang="en-US" sz="2400" strike="sngStrike" dirty="0">
                <a:solidFill>
                  <a:schemeClr val="tx1">
                    <a:lumMod val="50000"/>
                    <a:lumOff val="50000"/>
                  </a:schemeClr>
                </a:solidFill>
              </a:rPr>
              <a:t>feasts with Levi and other “sinners” </a:t>
            </a:r>
            <a:r>
              <a:rPr lang="en-US" sz="2400" dirty="0"/>
              <a:t/>
            </a:r>
            <a:br>
              <a:rPr lang="en-US" sz="2400" dirty="0"/>
            </a:br>
            <a:r>
              <a:rPr lang="en-US" sz="2400" b="1" dirty="0"/>
              <a:t>LUKE 7: </a:t>
            </a:r>
            <a:r>
              <a:rPr lang="en-US" sz="2400" b="1" dirty="0" smtClean="0"/>
              <a:t>  Jesus </a:t>
            </a:r>
            <a:r>
              <a:rPr lang="en-US" sz="2400" b="1" dirty="0"/>
              <a:t>is anointed </a:t>
            </a:r>
            <a:r>
              <a:rPr lang="en-US" sz="2400" b="1" dirty="0" smtClean="0"/>
              <a:t>at </a:t>
            </a:r>
            <a:r>
              <a:rPr lang="en-US" sz="2400" b="1" dirty="0"/>
              <a:t>a Pharisee’s house </a:t>
            </a:r>
            <a:br>
              <a:rPr lang="en-US" sz="2400" b="1" dirty="0"/>
            </a:br>
            <a:r>
              <a:rPr lang="en-US" sz="2400" dirty="0">
                <a:solidFill>
                  <a:schemeClr val="tx1">
                    <a:lumMod val="50000"/>
                    <a:lumOff val="50000"/>
                  </a:schemeClr>
                </a:solidFill>
              </a:rPr>
              <a:t>LUKE 9: </a:t>
            </a:r>
            <a:r>
              <a:rPr lang="en-US" sz="2400" dirty="0" smtClean="0">
                <a:solidFill>
                  <a:schemeClr val="tx1">
                    <a:lumMod val="50000"/>
                    <a:lumOff val="50000"/>
                  </a:schemeClr>
                </a:solidFill>
              </a:rPr>
              <a:t>  Jesus </a:t>
            </a:r>
            <a:r>
              <a:rPr lang="en-US" sz="2400" dirty="0">
                <a:solidFill>
                  <a:schemeClr val="tx1">
                    <a:lumMod val="50000"/>
                    <a:lumOff val="50000"/>
                  </a:schemeClr>
                </a:solidFill>
              </a:rPr>
              <a:t>feeds the five thousand </a:t>
            </a:r>
            <a:br>
              <a:rPr lang="en-US" sz="2400" dirty="0">
                <a:solidFill>
                  <a:schemeClr val="tx1">
                    <a:lumMod val="50000"/>
                    <a:lumOff val="50000"/>
                  </a:schemeClr>
                </a:solidFill>
              </a:rPr>
            </a:br>
            <a:r>
              <a:rPr lang="en-US" sz="2400" dirty="0">
                <a:solidFill>
                  <a:schemeClr val="tx1">
                    <a:lumMod val="50000"/>
                    <a:lumOff val="50000"/>
                  </a:schemeClr>
                </a:solidFill>
              </a:rPr>
              <a:t>LUKE 10: Jesus eats at home of Mary and Martha </a:t>
            </a:r>
            <a:br>
              <a:rPr lang="en-US" sz="2400" dirty="0">
                <a:solidFill>
                  <a:schemeClr val="tx1">
                    <a:lumMod val="50000"/>
                    <a:lumOff val="50000"/>
                  </a:schemeClr>
                </a:solidFill>
              </a:rPr>
            </a:br>
            <a:r>
              <a:rPr lang="en-US" sz="2400" dirty="0">
                <a:solidFill>
                  <a:schemeClr val="tx1">
                    <a:lumMod val="50000"/>
                    <a:lumOff val="50000"/>
                  </a:schemeClr>
                </a:solidFill>
              </a:rPr>
              <a:t>LUKE 11: Jesus condemns the Pharisees at dinner </a:t>
            </a:r>
            <a:br>
              <a:rPr lang="en-US" sz="2400" dirty="0">
                <a:solidFill>
                  <a:schemeClr val="tx1">
                    <a:lumMod val="50000"/>
                    <a:lumOff val="50000"/>
                  </a:schemeClr>
                </a:solidFill>
              </a:rPr>
            </a:br>
            <a:r>
              <a:rPr lang="en-US" sz="2400" dirty="0">
                <a:solidFill>
                  <a:schemeClr val="tx1">
                    <a:lumMod val="50000"/>
                    <a:lumOff val="50000"/>
                  </a:schemeClr>
                </a:solidFill>
              </a:rPr>
              <a:t>LUKE 14: Jesus discusses who to invite to a party </a:t>
            </a:r>
            <a:br>
              <a:rPr lang="en-US" sz="2400" dirty="0">
                <a:solidFill>
                  <a:schemeClr val="tx1">
                    <a:lumMod val="50000"/>
                    <a:lumOff val="50000"/>
                  </a:schemeClr>
                </a:solidFill>
              </a:rPr>
            </a:br>
            <a:r>
              <a:rPr lang="en-US" sz="2400" dirty="0">
                <a:solidFill>
                  <a:schemeClr val="tx1">
                    <a:lumMod val="50000"/>
                    <a:lumOff val="50000"/>
                  </a:schemeClr>
                </a:solidFill>
              </a:rPr>
              <a:t>LUKE 19: Jesus </a:t>
            </a:r>
            <a:r>
              <a:rPr lang="en-US" sz="2400" dirty="0" smtClean="0">
                <a:solidFill>
                  <a:schemeClr val="tx1">
                    <a:lumMod val="50000"/>
                    <a:lumOff val="50000"/>
                  </a:schemeClr>
                </a:solidFill>
              </a:rPr>
              <a:t>and dinner </a:t>
            </a:r>
            <a:r>
              <a:rPr lang="en-US" sz="2400" dirty="0">
                <a:solidFill>
                  <a:schemeClr val="tx1">
                    <a:lumMod val="50000"/>
                    <a:lumOff val="50000"/>
                  </a:schemeClr>
                </a:solidFill>
              </a:rPr>
              <a:t>at </a:t>
            </a:r>
            <a:r>
              <a:rPr lang="en-US" sz="2400" dirty="0" err="1">
                <a:solidFill>
                  <a:schemeClr val="tx1">
                    <a:lumMod val="50000"/>
                    <a:lumOff val="50000"/>
                  </a:schemeClr>
                </a:solidFill>
              </a:rPr>
              <a:t>Zaccheus</a:t>
            </a:r>
            <a:r>
              <a:rPr lang="en-US" sz="2400" dirty="0">
                <a:solidFill>
                  <a:schemeClr val="tx1">
                    <a:lumMod val="50000"/>
                    <a:lumOff val="50000"/>
                  </a:schemeClr>
                </a:solidFill>
              </a:rPr>
              <a:t>’ house </a:t>
            </a:r>
            <a:br>
              <a:rPr lang="en-US" sz="2400" dirty="0">
                <a:solidFill>
                  <a:schemeClr val="tx1">
                    <a:lumMod val="50000"/>
                    <a:lumOff val="50000"/>
                  </a:schemeClr>
                </a:solidFill>
              </a:rPr>
            </a:br>
            <a:r>
              <a:rPr lang="en-US" sz="2400" dirty="0">
                <a:solidFill>
                  <a:schemeClr val="tx1">
                    <a:lumMod val="50000"/>
                    <a:lumOff val="50000"/>
                  </a:schemeClr>
                </a:solidFill>
              </a:rPr>
              <a:t>LUKE 22: </a:t>
            </a:r>
            <a:r>
              <a:rPr lang="en-US" sz="2400" dirty="0" smtClean="0">
                <a:solidFill>
                  <a:schemeClr val="tx1">
                    <a:lumMod val="50000"/>
                    <a:lumOff val="50000"/>
                  </a:schemeClr>
                </a:solidFill>
              </a:rPr>
              <a:t>Jesus’ Last </a:t>
            </a:r>
            <a:r>
              <a:rPr lang="en-US" sz="2400" dirty="0">
                <a:solidFill>
                  <a:schemeClr val="tx1">
                    <a:lumMod val="50000"/>
                    <a:lumOff val="50000"/>
                  </a:schemeClr>
                </a:solidFill>
              </a:rPr>
              <a:t>Supper with his disciples </a:t>
            </a:r>
            <a:br>
              <a:rPr lang="en-US" sz="2400" dirty="0">
                <a:solidFill>
                  <a:schemeClr val="tx1">
                    <a:lumMod val="50000"/>
                    <a:lumOff val="50000"/>
                  </a:schemeClr>
                </a:solidFill>
              </a:rPr>
            </a:br>
            <a:r>
              <a:rPr lang="en-US" sz="2400" strike="sngStrike" dirty="0">
                <a:solidFill>
                  <a:schemeClr val="tx1">
                    <a:lumMod val="50000"/>
                    <a:lumOff val="50000"/>
                  </a:schemeClr>
                </a:solidFill>
              </a:rPr>
              <a:t>LUKE 24: Jesus has dinner in Emmaus </a:t>
            </a:r>
            <a:br>
              <a:rPr lang="en-US" sz="2400" strike="sngStrike" dirty="0">
                <a:solidFill>
                  <a:schemeClr val="tx1">
                    <a:lumMod val="50000"/>
                    <a:lumOff val="50000"/>
                  </a:schemeClr>
                </a:solidFill>
              </a:rPr>
            </a:br>
            <a:r>
              <a:rPr lang="en-US" sz="2400" dirty="0">
                <a:solidFill>
                  <a:schemeClr val="tx1">
                    <a:lumMod val="50000"/>
                    <a:lumOff val="50000"/>
                  </a:schemeClr>
                </a:solidFill>
              </a:rPr>
              <a:t>LUKE 24: Jesus cooks fish </a:t>
            </a:r>
            <a:r>
              <a:rPr lang="en-US" sz="2400" dirty="0" smtClean="0">
                <a:solidFill>
                  <a:schemeClr val="tx1">
                    <a:lumMod val="50000"/>
                    <a:lumOff val="50000"/>
                  </a:schemeClr>
                </a:solidFill>
              </a:rPr>
              <a:t>for </a:t>
            </a:r>
            <a:r>
              <a:rPr lang="en-US" sz="2400" dirty="0">
                <a:solidFill>
                  <a:schemeClr val="tx1">
                    <a:lumMod val="50000"/>
                    <a:lumOff val="50000"/>
                  </a:schemeClr>
                </a:solidFill>
              </a:rPr>
              <a:t>disciples on </a:t>
            </a:r>
            <a:r>
              <a:rPr lang="en-US" sz="2400" dirty="0" smtClean="0">
                <a:solidFill>
                  <a:schemeClr val="tx1">
                    <a:lumMod val="50000"/>
                    <a:lumOff val="50000"/>
                  </a:schemeClr>
                </a:solidFill>
              </a:rPr>
              <a:t>lakeshore</a:t>
            </a:r>
            <a:endParaRPr lang="en-US" sz="2400" dirty="0">
              <a:solidFill>
                <a:schemeClr val="tx1">
                  <a:lumMod val="50000"/>
                  <a:lumOff val="50000"/>
                </a:schemeClr>
              </a:solidFill>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986" t="11136" r="48544" b="10656"/>
          <a:stretch/>
        </p:blipFill>
        <p:spPr>
          <a:xfrm>
            <a:off x="174522" y="3059570"/>
            <a:ext cx="1561422" cy="141718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905000" y="209550"/>
            <a:ext cx="6858000" cy="923330"/>
          </a:xfrm>
          <a:prstGeom prst="rect">
            <a:avLst/>
          </a:prstGeom>
          <a:noFill/>
        </p:spPr>
        <p:txBody>
          <a:bodyPr wrap="square" rtlCol="0">
            <a:spAutoFit/>
          </a:bodyPr>
          <a:lstStyle/>
          <a:p>
            <a:pPr algn="ctr"/>
            <a:r>
              <a:rPr lang="en-US" sz="5400" dirty="0" smtClean="0">
                <a:solidFill>
                  <a:srgbClr val="663300"/>
                </a:solidFill>
                <a:latin typeface="Sketchetik" pitchFamily="2" charset="0"/>
                <a:ea typeface="Sketchetik" pitchFamily="2" charset="0"/>
              </a:rPr>
              <a:t>MEALS WITH JESUS</a:t>
            </a:r>
            <a:endParaRPr lang="en-US" sz="5400" dirty="0">
              <a:solidFill>
                <a:srgbClr val="663300"/>
              </a:solidFill>
              <a:latin typeface="Sketchetik" pitchFamily="2" charset="0"/>
              <a:ea typeface="Sketchetik" pitchFamily="2" charset="0"/>
            </a:endParaRPr>
          </a:p>
        </p:txBody>
      </p:sp>
    </p:spTree>
    <p:extLst>
      <p:ext uri="{BB962C8B-B14F-4D97-AF65-F5344CB8AC3E}">
        <p14:creationId xmlns:p14="http://schemas.microsoft.com/office/powerpoint/2010/main" val="2913574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200151"/>
            <a:ext cx="6629400" cy="3394472"/>
          </a:xfrm>
        </p:spPr>
        <p:txBody>
          <a:bodyPr/>
          <a:lstStyle/>
          <a:p>
            <a:r>
              <a:rPr lang="en-US" dirty="0"/>
              <a:t>https://www.youtube.com/watch?v=mFQeWPQzc_M</a:t>
            </a:r>
          </a:p>
        </p:txBody>
      </p:sp>
    </p:spTree>
    <p:extLst>
      <p:ext uri="{BB962C8B-B14F-4D97-AF65-F5344CB8AC3E}">
        <p14:creationId xmlns:p14="http://schemas.microsoft.com/office/powerpoint/2010/main" val="3835898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03640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60915" t="12072" r="16636" b="12513"/>
          <a:stretch/>
        </p:blipFill>
        <p:spPr>
          <a:xfrm>
            <a:off x="174523" y="361950"/>
            <a:ext cx="1561422" cy="2759399"/>
          </a:xfrm>
          <a:prstGeom prst="rect">
            <a:avLst/>
          </a:prstGeom>
          <a:ln>
            <a:noFill/>
          </a:ln>
          <a:effectLst>
            <a:outerShdw blurRad="292100" dist="139700" dir="2700000" algn="tl" rotWithShape="0">
              <a:srgbClr val="333333">
                <a:alpha val="65000"/>
              </a:srgbClr>
            </a:outerShdw>
          </a:effectLst>
        </p:spPr>
      </p:pic>
      <p:sp>
        <p:nvSpPr>
          <p:cNvPr id="10" name="AutoShape 11" descr="Image result for horizontal li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2000406" y="375097"/>
            <a:ext cx="6858000" cy="1261884"/>
          </a:xfrm>
          <a:prstGeom prst="rect">
            <a:avLst/>
          </a:prstGeom>
          <a:noFill/>
        </p:spPr>
        <p:txBody>
          <a:bodyPr wrap="square" rtlCol="0">
            <a:spAutoFit/>
          </a:bodyPr>
          <a:lstStyle/>
          <a:p>
            <a:pPr algn="ctr"/>
            <a:r>
              <a:rPr lang="en-US" sz="4400" dirty="0">
                <a:solidFill>
                  <a:srgbClr val="663300"/>
                </a:solidFill>
                <a:latin typeface="Sketchetik" pitchFamily="2" charset="0"/>
                <a:ea typeface="Sketchetik" pitchFamily="2" charset="0"/>
              </a:rPr>
              <a:t>AN </a:t>
            </a:r>
            <a:r>
              <a:rPr lang="en-US" sz="4400" dirty="0" smtClean="0">
                <a:solidFill>
                  <a:srgbClr val="663300"/>
                </a:solidFill>
                <a:latin typeface="Sketchetik" pitchFamily="2" charset="0"/>
                <a:ea typeface="Sketchetik" pitchFamily="2" charset="0"/>
              </a:rPr>
              <a:t>INDISPUTABLE </a:t>
            </a:r>
            <a:r>
              <a:rPr lang="en-US" sz="3200" dirty="0" smtClean="0">
                <a:solidFill>
                  <a:srgbClr val="663300"/>
                </a:solidFill>
                <a:latin typeface="Sketchetik" pitchFamily="2" charset="0"/>
                <a:ea typeface="Sketchetik" pitchFamily="2" charset="0"/>
              </a:rPr>
              <a:t>DECLARATION OF DIVINITY</a:t>
            </a:r>
            <a:endParaRPr lang="en-US" sz="3600" dirty="0">
              <a:solidFill>
                <a:srgbClr val="663300"/>
              </a:solidFill>
              <a:latin typeface="Sketchetik" pitchFamily="2" charset="0"/>
              <a:ea typeface="Sketchetik" pitchFamily="2" charset="0"/>
            </a:endParaRPr>
          </a:p>
        </p:txBody>
      </p:sp>
      <p:sp>
        <p:nvSpPr>
          <p:cNvPr id="13" name="TextBox 12"/>
          <p:cNvSpPr txBox="1"/>
          <p:nvPr/>
        </p:nvSpPr>
        <p:spPr>
          <a:xfrm>
            <a:off x="2000406" y="1885950"/>
            <a:ext cx="6695997" cy="2769989"/>
          </a:xfrm>
          <a:prstGeom prst="rect">
            <a:avLst/>
          </a:prstGeom>
          <a:noFill/>
        </p:spPr>
        <p:txBody>
          <a:bodyPr wrap="square" rtlCol="0">
            <a:spAutoFit/>
          </a:bodyPr>
          <a:lstStyle/>
          <a:p>
            <a:pPr algn="r"/>
            <a:r>
              <a:rPr lang="en-US" sz="2000" b="1" baseline="30000" dirty="0"/>
              <a:t>47 </a:t>
            </a:r>
            <a:r>
              <a:rPr lang="en-US" sz="2000" dirty="0"/>
              <a:t>“I tell you, her sins—and they are many—have been forgiven, so she has shown me much love. But a person who is forgiven little shows only little love.” </a:t>
            </a:r>
            <a:r>
              <a:rPr lang="en-US" sz="2000" b="1" baseline="30000" dirty="0"/>
              <a:t>48 </a:t>
            </a:r>
            <a:r>
              <a:rPr lang="en-US" sz="2000" dirty="0"/>
              <a:t>Then Jesus said to the woman, “Your sins are forgiven</a:t>
            </a:r>
            <a:r>
              <a:rPr lang="en-US" sz="2000" dirty="0" smtClean="0"/>
              <a:t>.” </a:t>
            </a:r>
            <a:r>
              <a:rPr lang="en-US" sz="2000" b="1" baseline="30000" dirty="0" smtClean="0"/>
              <a:t>49</a:t>
            </a:r>
            <a:r>
              <a:rPr lang="en-US" sz="2000" b="1" baseline="30000" dirty="0"/>
              <a:t> </a:t>
            </a:r>
            <a:r>
              <a:rPr lang="en-US" sz="2000" dirty="0"/>
              <a:t>The men at the table said among themselves, “Who is this man, that he goes around forgiving sins</a:t>
            </a:r>
            <a:r>
              <a:rPr lang="en-US" sz="2000" dirty="0" smtClean="0"/>
              <a:t>?” </a:t>
            </a:r>
            <a:r>
              <a:rPr lang="en-US" sz="2000" b="1" baseline="30000" dirty="0" smtClean="0"/>
              <a:t>50</a:t>
            </a:r>
            <a:r>
              <a:rPr lang="en-US" sz="2000" b="1" baseline="30000" dirty="0"/>
              <a:t> </a:t>
            </a:r>
            <a:r>
              <a:rPr lang="en-US" sz="2000" dirty="0"/>
              <a:t>And Jesus said to the woman, “Your faith has saved you; go in peace</a:t>
            </a:r>
            <a:r>
              <a:rPr lang="en-US" sz="2000" dirty="0" smtClean="0"/>
              <a:t>.”</a:t>
            </a:r>
          </a:p>
          <a:p>
            <a:pPr algn="r"/>
            <a:endParaRPr lang="en-US" sz="2000" dirty="0"/>
          </a:p>
          <a:p>
            <a:pPr algn="r"/>
            <a:r>
              <a:rPr lang="en-US" sz="1400" dirty="0" smtClean="0">
                <a:solidFill>
                  <a:srgbClr val="663300"/>
                </a:solidFill>
                <a:latin typeface="Trebuchet MS" panose="020B0603020202020204" pitchFamily="34" charset="0"/>
                <a:ea typeface="Verdana" panose="020B0604030504040204" pitchFamily="34" charset="0"/>
                <a:cs typeface="Verdana" panose="020B0604030504040204" pitchFamily="34" charset="0"/>
              </a:rPr>
              <a:t>LUKE 7:47-50</a:t>
            </a:r>
            <a:endParaRPr lang="en-US" sz="1400" dirty="0">
              <a:latin typeface="Trebuchet MS" panose="020B060302020202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986" t="11136" r="48544" b="10656"/>
          <a:stretch/>
        </p:blipFill>
        <p:spPr>
          <a:xfrm>
            <a:off x="174522" y="3059570"/>
            <a:ext cx="1561422" cy="1417180"/>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304800" y="285750"/>
            <a:ext cx="609600" cy="1015663"/>
          </a:xfrm>
          <a:prstGeom prst="rect">
            <a:avLst/>
          </a:prstGeom>
          <a:noFill/>
        </p:spPr>
        <p:txBody>
          <a:bodyPr wrap="square" rtlCol="0">
            <a:spAutoFit/>
          </a:bodyPr>
          <a:lstStyle/>
          <a:p>
            <a:r>
              <a:rPr lang="en-US" sz="6000" dirty="0" smtClean="0">
                <a:solidFill>
                  <a:srgbClr val="996600"/>
                </a:solidFill>
                <a:latin typeface="Sketchetik" pitchFamily="2" charset="0"/>
                <a:ea typeface="Sketchetik" pitchFamily="2" charset="0"/>
              </a:rPr>
              <a:t>3</a:t>
            </a:r>
            <a:endParaRPr lang="en-US" sz="6000" dirty="0">
              <a:solidFill>
                <a:srgbClr val="996600"/>
              </a:solidFill>
              <a:latin typeface="Sketchetik" pitchFamily="2" charset="0"/>
              <a:ea typeface="Sketchetik" pitchFamily="2" charset="0"/>
            </a:endParaRPr>
          </a:p>
        </p:txBody>
      </p:sp>
      <p:sp>
        <p:nvSpPr>
          <p:cNvPr id="8" name="Freeform 7"/>
          <p:cNvSpPr/>
          <p:nvPr/>
        </p:nvSpPr>
        <p:spPr>
          <a:xfrm flipV="1">
            <a:off x="2133600" y="1047750"/>
            <a:ext cx="6724806" cy="76200"/>
          </a:xfrm>
          <a:custGeom>
            <a:avLst/>
            <a:gdLst>
              <a:gd name="connsiteX0" fmla="*/ 0 w 4722071"/>
              <a:gd name="connsiteY0" fmla="*/ 27331 h 34340"/>
              <a:gd name="connsiteX1" fmla="*/ 1050878 w 4722071"/>
              <a:gd name="connsiteY1" fmla="*/ 13683 h 34340"/>
              <a:gd name="connsiteX2" fmla="*/ 2142699 w 4722071"/>
              <a:gd name="connsiteY2" fmla="*/ 27331 h 34340"/>
              <a:gd name="connsiteX3" fmla="*/ 3234519 w 4722071"/>
              <a:gd name="connsiteY3" fmla="*/ 35 h 34340"/>
              <a:gd name="connsiteX4" fmla="*/ 3978322 w 4722071"/>
              <a:gd name="connsiteY4" fmla="*/ 34155 h 34340"/>
              <a:gd name="connsiteX5" fmla="*/ 4660711 w 4722071"/>
              <a:gd name="connsiteY5" fmla="*/ 13683 h 34340"/>
              <a:gd name="connsiteX6" fmla="*/ 4647063 w 4722071"/>
              <a:gd name="connsiteY6" fmla="*/ 13683 h 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2071" h="34340">
                <a:moveTo>
                  <a:pt x="0" y="27331"/>
                </a:moveTo>
                <a:lnTo>
                  <a:pt x="1050878" y="13683"/>
                </a:lnTo>
                <a:cubicBezTo>
                  <a:pt x="1407994" y="13683"/>
                  <a:pt x="1778759" y="29606"/>
                  <a:pt x="2142699" y="27331"/>
                </a:cubicBezTo>
                <a:cubicBezTo>
                  <a:pt x="2506639" y="25056"/>
                  <a:pt x="2928582" y="-1102"/>
                  <a:pt x="3234519" y="35"/>
                </a:cubicBezTo>
                <a:cubicBezTo>
                  <a:pt x="3540456" y="1172"/>
                  <a:pt x="3740623" y="31880"/>
                  <a:pt x="3978322" y="34155"/>
                </a:cubicBezTo>
                <a:cubicBezTo>
                  <a:pt x="4216021" y="36430"/>
                  <a:pt x="4549254" y="17095"/>
                  <a:pt x="4660711" y="13683"/>
                </a:cubicBezTo>
                <a:cubicBezTo>
                  <a:pt x="4772168" y="10271"/>
                  <a:pt x="4709615" y="11977"/>
                  <a:pt x="4647063" y="13683"/>
                </a:cubicBezTo>
              </a:path>
            </a:pathLst>
          </a:custGeom>
          <a:no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2135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76577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2190750"/>
            <a:ext cx="5943600" cy="1200329"/>
          </a:xfrm>
          <a:prstGeom prst="rect">
            <a:avLst/>
          </a:prstGeom>
          <a:noFill/>
        </p:spPr>
        <p:txBody>
          <a:bodyPr wrap="square" rtlCol="0">
            <a:spAutoFit/>
          </a:bodyPr>
          <a:lstStyle/>
          <a:p>
            <a:pPr algn="r"/>
            <a:r>
              <a:rPr lang="en-US" sz="2400" dirty="0" smtClean="0"/>
              <a:t>We </a:t>
            </a:r>
            <a:r>
              <a:rPr lang="en-US" sz="2400" dirty="0"/>
              <a:t>need to think about how much God has forgiven </a:t>
            </a:r>
            <a:r>
              <a:rPr lang="en-US" sz="2400" dirty="0" smtClean="0"/>
              <a:t>us, </a:t>
            </a:r>
            <a:r>
              <a:rPr lang="en-US" sz="2400" dirty="0"/>
              <a:t>shake </a:t>
            </a:r>
            <a:r>
              <a:rPr lang="en-US" sz="2400" dirty="0" smtClean="0"/>
              <a:t>our apathy, </a:t>
            </a:r>
          </a:p>
          <a:p>
            <a:pPr algn="r"/>
            <a:r>
              <a:rPr lang="en-US" sz="2400" dirty="0" smtClean="0"/>
              <a:t>and </a:t>
            </a:r>
            <a:r>
              <a:rPr lang="en-US" sz="2400" dirty="0"/>
              <a:t>love Him fervently.</a:t>
            </a:r>
          </a:p>
        </p:txBody>
      </p:sp>
    </p:spTree>
    <p:extLst>
      <p:ext uri="{BB962C8B-B14F-4D97-AF65-F5344CB8AC3E}">
        <p14:creationId xmlns:p14="http://schemas.microsoft.com/office/powerpoint/2010/main" val="1139742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73310" y="1047750"/>
            <a:ext cx="6705600" cy="3139321"/>
          </a:xfrm>
          <a:prstGeom prst="rect">
            <a:avLst/>
          </a:prstGeom>
          <a:noFill/>
        </p:spPr>
        <p:txBody>
          <a:bodyPr wrap="square" rtlCol="0">
            <a:spAutoFit/>
          </a:bodyPr>
          <a:lstStyle/>
          <a:p>
            <a:r>
              <a:rPr lang="en-US" dirty="0"/>
              <a:t>1. Stay outside in the front yard longer while watering the yard</a:t>
            </a:r>
          </a:p>
          <a:p>
            <a:r>
              <a:rPr lang="en-US" dirty="0"/>
              <a:t>2. Walk your dog regularly around the same time in your neighborhood</a:t>
            </a:r>
          </a:p>
          <a:p>
            <a:r>
              <a:rPr lang="en-US" dirty="0" smtClean="0"/>
              <a:t>3. </a:t>
            </a:r>
            <a:r>
              <a:rPr lang="en-US" dirty="0"/>
              <a:t>Invite neighbors over for </a:t>
            </a:r>
            <a:r>
              <a:rPr lang="en-US" dirty="0" smtClean="0"/>
              <a:t>dinner or game night</a:t>
            </a:r>
            <a:endParaRPr lang="en-US" dirty="0"/>
          </a:p>
          <a:p>
            <a:r>
              <a:rPr lang="en-US" dirty="0" smtClean="0"/>
              <a:t>4. </a:t>
            </a:r>
            <a:r>
              <a:rPr lang="en-US" dirty="0"/>
              <a:t>Attend and participate in HOA functions</a:t>
            </a:r>
          </a:p>
          <a:p>
            <a:r>
              <a:rPr lang="en-US" dirty="0" smtClean="0"/>
              <a:t>5. </a:t>
            </a:r>
            <a:r>
              <a:rPr lang="en-US" dirty="0"/>
              <a:t>Attend the parties invited to by neighbors</a:t>
            </a:r>
          </a:p>
          <a:p>
            <a:r>
              <a:rPr lang="en-US" dirty="0" smtClean="0"/>
              <a:t>6 </a:t>
            </a:r>
            <a:r>
              <a:rPr lang="en-US" dirty="0"/>
              <a:t>Host a coffee and dessert night</a:t>
            </a:r>
          </a:p>
          <a:p>
            <a:r>
              <a:rPr lang="en-US" dirty="0" smtClean="0"/>
              <a:t>7. </a:t>
            </a:r>
            <a:r>
              <a:rPr lang="en-US" dirty="0"/>
              <a:t>Organize a carpool for your neighborhood to help save gas</a:t>
            </a:r>
          </a:p>
          <a:p>
            <a:r>
              <a:rPr lang="en-US" dirty="0" smtClean="0"/>
              <a:t>8. </a:t>
            </a:r>
            <a:r>
              <a:rPr lang="en-US" dirty="0"/>
              <a:t>Volunteer to coach a local little league sports team</a:t>
            </a:r>
          </a:p>
          <a:p>
            <a:r>
              <a:rPr lang="en-US" dirty="0" smtClean="0"/>
              <a:t>9. </a:t>
            </a:r>
            <a:r>
              <a:rPr lang="en-US" dirty="0"/>
              <a:t>Have a front yard ice cream party in the summer</a:t>
            </a:r>
          </a:p>
          <a:p>
            <a:endParaRPr lang="en-US" dirty="0"/>
          </a:p>
        </p:txBody>
      </p:sp>
    </p:spTree>
    <p:extLst>
      <p:ext uri="{BB962C8B-B14F-4D97-AF65-F5344CB8AC3E}">
        <p14:creationId xmlns:p14="http://schemas.microsoft.com/office/powerpoint/2010/main" val="444914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6546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588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60915" t="12072" r="16636" b="12513"/>
          <a:stretch/>
        </p:blipFill>
        <p:spPr>
          <a:xfrm>
            <a:off x="174523" y="361950"/>
            <a:ext cx="1561422" cy="2759399"/>
          </a:xfrm>
          <a:prstGeom prst="rect">
            <a:avLst/>
          </a:prstGeom>
          <a:ln>
            <a:noFill/>
          </a:ln>
          <a:effectLst>
            <a:outerShdw blurRad="292100" dist="139700" dir="2700000" algn="tl" rotWithShape="0">
              <a:srgbClr val="333333">
                <a:alpha val="65000"/>
              </a:srgbClr>
            </a:outerShdw>
          </a:effectLst>
        </p:spPr>
      </p:pic>
      <p:sp>
        <p:nvSpPr>
          <p:cNvPr id="10" name="AutoShape 11" descr="Image result for horizontal li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1905000" y="1276350"/>
            <a:ext cx="6858000" cy="830997"/>
          </a:xfrm>
          <a:prstGeom prst="rect">
            <a:avLst/>
          </a:prstGeom>
          <a:noFill/>
        </p:spPr>
        <p:txBody>
          <a:bodyPr wrap="square" rtlCol="0">
            <a:spAutoFit/>
          </a:bodyPr>
          <a:lstStyle/>
          <a:p>
            <a:pPr algn="ctr"/>
            <a:r>
              <a:rPr lang="en-US" sz="4800" dirty="0" smtClean="0">
                <a:latin typeface="Sketchetik" pitchFamily="2" charset="0"/>
                <a:ea typeface="Sketchetik" pitchFamily="2" charset="0"/>
              </a:rPr>
              <a:t> THREE </a:t>
            </a:r>
            <a:r>
              <a:rPr lang="en-US" sz="4800" dirty="0" smtClean="0">
                <a:latin typeface="Sketchetik" pitchFamily="2" charset="0"/>
                <a:ea typeface="Sketchetik" pitchFamily="2" charset="0"/>
              </a:rPr>
              <a:t>TAKEAWAYS</a:t>
            </a:r>
            <a:endParaRPr lang="en-US" sz="4800" dirty="0" smtClean="0">
              <a:latin typeface="Sketchetik" pitchFamily="2" charset="0"/>
              <a:ea typeface="Sketchetik" pitchFamily="2" charset="0"/>
            </a:endParaRPr>
          </a:p>
        </p:txBody>
      </p:sp>
      <p:sp>
        <p:nvSpPr>
          <p:cNvPr id="12" name="Freeform 11"/>
          <p:cNvSpPr/>
          <p:nvPr/>
        </p:nvSpPr>
        <p:spPr>
          <a:xfrm flipV="1">
            <a:off x="2819400" y="2114550"/>
            <a:ext cx="5029200" cy="76200"/>
          </a:xfrm>
          <a:custGeom>
            <a:avLst/>
            <a:gdLst>
              <a:gd name="connsiteX0" fmla="*/ 0 w 4722071"/>
              <a:gd name="connsiteY0" fmla="*/ 27331 h 34340"/>
              <a:gd name="connsiteX1" fmla="*/ 1050878 w 4722071"/>
              <a:gd name="connsiteY1" fmla="*/ 13683 h 34340"/>
              <a:gd name="connsiteX2" fmla="*/ 2142699 w 4722071"/>
              <a:gd name="connsiteY2" fmla="*/ 27331 h 34340"/>
              <a:gd name="connsiteX3" fmla="*/ 3234519 w 4722071"/>
              <a:gd name="connsiteY3" fmla="*/ 35 h 34340"/>
              <a:gd name="connsiteX4" fmla="*/ 3978322 w 4722071"/>
              <a:gd name="connsiteY4" fmla="*/ 34155 h 34340"/>
              <a:gd name="connsiteX5" fmla="*/ 4660711 w 4722071"/>
              <a:gd name="connsiteY5" fmla="*/ 13683 h 34340"/>
              <a:gd name="connsiteX6" fmla="*/ 4647063 w 4722071"/>
              <a:gd name="connsiteY6" fmla="*/ 13683 h 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2071" h="34340">
                <a:moveTo>
                  <a:pt x="0" y="27331"/>
                </a:moveTo>
                <a:lnTo>
                  <a:pt x="1050878" y="13683"/>
                </a:lnTo>
                <a:cubicBezTo>
                  <a:pt x="1407994" y="13683"/>
                  <a:pt x="1778759" y="29606"/>
                  <a:pt x="2142699" y="27331"/>
                </a:cubicBezTo>
                <a:cubicBezTo>
                  <a:pt x="2506639" y="25056"/>
                  <a:pt x="2928582" y="-1102"/>
                  <a:pt x="3234519" y="35"/>
                </a:cubicBezTo>
                <a:cubicBezTo>
                  <a:pt x="3540456" y="1172"/>
                  <a:pt x="3740623" y="31880"/>
                  <a:pt x="3978322" y="34155"/>
                </a:cubicBezTo>
                <a:cubicBezTo>
                  <a:pt x="4216021" y="36430"/>
                  <a:pt x="4549254" y="17095"/>
                  <a:pt x="4660711" y="13683"/>
                </a:cubicBezTo>
                <a:cubicBezTo>
                  <a:pt x="4772168" y="10271"/>
                  <a:pt x="4709615" y="11977"/>
                  <a:pt x="4647063" y="13683"/>
                </a:cubicBezTo>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986" t="11136" r="48544" b="10656"/>
          <a:stretch/>
        </p:blipFill>
        <p:spPr>
          <a:xfrm>
            <a:off x="174522" y="3059570"/>
            <a:ext cx="1561422" cy="1417180"/>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1981200" y="2190750"/>
            <a:ext cx="6858000" cy="523220"/>
          </a:xfrm>
          <a:prstGeom prst="rect">
            <a:avLst/>
          </a:prstGeom>
          <a:noFill/>
        </p:spPr>
        <p:txBody>
          <a:bodyPr wrap="square" rtlCol="0">
            <a:spAutoFit/>
          </a:bodyPr>
          <a:lstStyle/>
          <a:p>
            <a:pPr algn="ctr"/>
            <a:r>
              <a:rPr lang="en-US" sz="2800" dirty="0" smtClean="0">
                <a:latin typeface="Sketchetik" pitchFamily="2" charset="0"/>
                <a:ea typeface="Sketchetik" pitchFamily="2" charset="0"/>
              </a:rPr>
              <a:t>FROM THE DINNER WITH SIMON</a:t>
            </a:r>
            <a:endParaRPr lang="en-US" sz="2800" dirty="0" smtClean="0">
              <a:latin typeface="Sketchetik" pitchFamily="2" charset="0"/>
              <a:ea typeface="Sketchetik" pitchFamily="2" charset="0"/>
            </a:endParaRPr>
          </a:p>
        </p:txBody>
      </p:sp>
      <p:sp>
        <p:nvSpPr>
          <p:cNvPr id="16" name="TextBox 15"/>
          <p:cNvSpPr txBox="1"/>
          <p:nvPr/>
        </p:nvSpPr>
        <p:spPr>
          <a:xfrm>
            <a:off x="2590800" y="3028950"/>
            <a:ext cx="5638800" cy="1785104"/>
          </a:xfrm>
          <a:prstGeom prst="rect">
            <a:avLst/>
          </a:prstGeom>
          <a:noFill/>
        </p:spPr>
        <p:txBody>
          <a:bodyPr wrap="square" rtlCol="0">
            <a:spAutoFit/>
          </a:bodyPr>
          <a:lstStyle/>
          <a:p>
            <a:pPr algn="r"/>
            <a:r>
              <a:rPr lang="en-US" sz="2400" dirty="0"/>
              <a:t> </a:t>
            </a:r>
            <a:r>
              <a:rPr lang="en-US" sz="2400" dirty="0"/>
              <a:t> One of the Pharisees asked Jesus to have dinner with him, so Jesus went to his home and sat down to eat</a:t>
            </a:r>
            <a:r>
              <a:rPr lang="en-US" sz="2400" dirty="0" smtClean="0"/>
              <a:t>.</a:t>
            </a:r>
          </a:p>
          <a:p>
            <a:pPr algn="r"/>
            <a:endParaRPr lang="en-US" sz="2400" dirty="0">
              <a:solidFill>
                <a:srgbClr val="663300"/>
              </a:solidFill>
              <a:latin typeface="Trebuchet MS" panose="020B0603020202020204" pitchFamily="34" charset="0"/>
              <a:ea typeface="Verdana" panose="020B0604030504040204" pitchFamily="34" charset="0"/>
              <a:cs typeface="Verdana" panose="020B0604030504040204" pitchFamily="34" charset="0"/>
            </a:endParaRPr>
          </a:p>
          <a:p>
            <a:pPr algn="r"/>
            <a:r>
              <a:rPr lang="en-US" sz="1400" dirty="0" smtClean="0">
                <a:solidFill>
                  <a:srgbClr val="663300"/>
                </a:solidFill>
                <a:latin typeface="Trebuchet MS" panose="020B0603020202020204" pitchFamily="34" charset="0"/>
                <a:ea typeface="Verdana" panose="020B0604030504040204" pitchFamily="34" charset="0"/>
                <a:cs typeface="Verdana" panose="020B0604030504040204" pitchFamily="34" charset="0"/>
              </a:rPr>
              <a:t>LUKE 7:36</a:t>
            </a:r>
            <a:endParaRPr lang="en-US" sz="1400" dirty="0">
              <a:latin typeface="Trebuchet MS" panose="020B0603020202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85148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1" name="Picture 17"/>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0" y="-11646"/>
            <a:ext cx="9144000" cy="5155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60915" t="12072" r="16636" b="12513"/>
          <a:stretch/>
        </p:blipFill>
        <p:spPr>
          <a:xfrm>
            <a:off x="174523" y="361950"/>
            <a:ext cx="1561422" cy="2759399"/>
          </a:xfrm>
          <a:prstGeom prst="rect">
            <a:avLst/>
          </a:prstGeom>
          <a:ln>
            <a:noFill/>
          </a:ln>
          <a:effectLst>
            <a:outerShdw blurRad="292100" dist="139700" dir="2700000" algn="tl" rotWithShape="0">
              <a:srgbClr val="333333">
                <a:alpha val="65000"/>
              </a:srgbClr>
            </a:outerShdw>
          </a:effectLst>
        </p:spPr>
      </p:pic>
      <p:sp>
        <p:nvSpPr>
          <p:cNvPr id="10" name="AutoShape 11" descr="Image result for horizontal li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2986" t="11136" r="48544" b="10656"/>
          <a:stretch/>
        </p:blipFill>
        <p:spPr>
          <a:xfrm>
            <a:off x="174522" y="3059570"/>
            <a:ext cx="1561422" cy="141718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7937"/>
            <a:ext cx="4953000" cy="506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9642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1" name="Picture 17"/>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6439" y="19746"/>
            <a:ext cx="9144000" cy="5155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60915" t="12072" r="16636" b="12513"/>
          <a:stretch/>
        </p:blipFill>
        <p:spPr>
          <a:xfrm>
            <a:off x="174523" y="361950"/>
            <a:ext cx="1561422" cy="2759399"/>
          </a:xfrm>
          <a:prstGeom prst="rect">
            <a:avLst/>
          </a:prstGeom>
          <a:ln>
            <a:noFill/>
          </a:ln>
          <a:effectLst>
            <a:outerShdw blurRad="292100" dist="139700" dir="2700000" algn="tl" rotWithShape="0">
              <a:srgbClr val="333333">
                <a:alpha val="65000"/>
              </a:srgbClr>
            </a:outerShdw>
          </a:effectLst>
        </p:spPr>
      </p:pic>
      <p:sp>
        <p:nvSpPr>
          <p:cNvPr id="10" name="AutoShape 11" descr="Image result for horizontal li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2986" t="11136" r="48544" b="10656"/>
          <a:stretch/>
        </p:blipFill>
        <p:spPr>
          <a:xfrm>
            <a:off x="174522" y="3059570"/>
            <a:ext cx="1561422" cy="1417180"/>
          </a:xfrm>
          <a:prstGeom prst="rect">
            <a:avLst/>
          </a:prstGeom>
          <a:ln>
            <a:noFill/>
          </a:ln>
          <a:effectLst>
            <a:outerShdw blurRad="292100" dist="139700" dir="2700000" algn="tl" rotWithShape="0">
              <a:srgbClr val="333333">
                <a:alpha val="65000"/>
              </a:srgbClr>
            </a:outerShdw>
          </a:effectLst>
        </p:spPr>
      </p:pic>
      <p:pic>
        <p:nvPicPr>
          <p:cNvPr id="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666750"/>
            <a:ext cx="5067300" cy="33723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5883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1" name="Picture 17"/>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6439" y="19746"/>
            <a:ext cx="9144000" cy="5155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60915" t="12072" r="16636" b="12513"/>
          <a:stretch/>
        </p:blipFill>
        <p:spPr>
          <a:xfrm>
            <a:off x="174523" y="361950"/>
            <a:ext cx="1561422" cy="2759399"/>
          </a:xfrm>
          <a:prstGeom prst="rect">
            <a:avLst/>
          </a:prstGeom>
          <a:ln>
            <a:noFill/>
          </a:ln>
          <a:effectLst>
            <a:outerShdw blurRad="292100" dist="139700" dir="2700000" algn="tl" rotWithShape="0">
              <a:srgbClr val="333333">
                <a:alpha val="65000"/>
              </a:srgbClr>
            </a:outerShdw>
          </a:effectLst>
        </p:spPr>
      </p:pic>
      <p:sp>
        <p:nvSpPr>
          <p:cNvPr id="10" name="AutoShape 11" descr="Image result for horizontal li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2986" t="11136" r="48544" b="10656"/>
          <a:stretch/>
        </p:blipFill>
        <p:spPr>
          <a:xfrm>
            <a:off x="174522" y="3059570"/>
            <a:ext cx="1561422" cy="14171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8970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31000" contrast="28000"/>
                    </a14:imgEffect>
                  </a14:imgLayer>
                </a14:imgProps>
              </a:ext>
              <a:ext uri="{28A0092B-C50C-407E-A947-70E740481C1C}">
                <a14:useLocalDpi xmlns:a14="http://schemas.microsoft.com/office/drawing/2010/main" val="0"/>
              </a:ext>
            </a:extLst>
          </a:blip>
          <a:srcRect/>
          <a:stretch>
            <a:fillRect/>
          </a:stretch>
        </p:blipFill>
        <p:spPr bwMode="auto">
          <a:xfrm>
            <a:off x="2133600" y="1428750"/>
            <a:ext cx="3915833" cy="2936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133600" y="514350"/>
            <a:ext cx="6858000" cy="1015663"/>
          </a:xfrm>
          <a:prstGeom prst="rect">
            <a:avLst/>
          </a:prstGeom>
          <a:noFill/>
        </p:spPr>
        <p:txBody>
          <a:bodyPr wrap="square" rtlCol="0">
            <a:spAutoFit/>
          </a:bodyPr>
          <a:lstStyle/>
          <a:p>
            <a:r>
              <a:rPr lang="en-US" sz="6000" dirty="0" smtClean="0">
                <a:solidFill>
                  <a:schemeClr val="tx1">
                    <a:lumMod val="85000"/>
                    <a:lumOff val="15000"/>
                  </a:schemeClr>
                </a:solidFill>
                <a:latin typeface="Sketchetik" pitchFamily="2" charset="0"/>
                <a:ea typeface="Sketchetik" pitchFamily="2" charset="0"/>
              </a:rPr>
              <a:t>PHARISEES</a:t>
            </a:r>
            <a:endParaRPr lang="en-US" sz="6000" dirty="0">
              <a:solidFill>
                <a:schemeClr val="tx1">
                  <a:lumMod val="85000"/>
                  <a:lumOff val="15000"/>
                </a:schemeClr>
              </a:solidFill>
              <a:latin typeface="Sketchetik" pitchFamily="2" charset="0"/>
              <a:ea typeface="Sketchetik" pitchFamily="2" charset="0"/>
            </a:endParaRPr>
          </a:p>
        </p:txBody>
      </p:sp>
      <p:sp>
        <p:nvSpPr>
          <p:cNvPr id="9" name="TextBox 8"/>
          <p:cNvSpPr txBox="1"/>
          <p:nvPr/>
        </p:nvSpPr>
        <p:spPr>
          <a:xfrm>
            <a:off x="6498465" y="1200150"/>
            <a:ext cx="2135746"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 6,000 of them </a:t>
            </a:r>
            <a:endParaRPr lang="en-US" sz="2000" dirty="0"/>
          </a:p>
          <a:p>
            <a:pPr marL="342900" indent="-342900">
              <a:buFont typeface="Arial" panose="020B0604020202020204" pitchFamily="34" charset="0"/>
              <a:buChar char="•"/>
            </a:pPr>
            <a:r>
              <a:rPr lang="en-US" sz="2000" dirty="0" smtClean="0"/>
              <a:t>interpret </a:t>
            </a:r>
            <a:r>
              <a:rPr lang="en-US" sz="2000" dirty="0"/>
              <a:t>the Mosaic </a:t>
            </a:r>
            <a:r>
              <a:rPr lang="en-US" sz="2000" dirty="0" smtClean="0"/>
              <a:t>Law. </a:t>
            </a:r>
          </a:p>
          <a:p>
            <a:pPr marL="342900" indent="-342900">
              <a:buFont typeface="Arial" panose="020B0604020202020204" pitchFamily="34" charset="0"/>
              <a:buChar char="•"/>
            </a:pPr>
            <a:r>
              <a:rPr lang="en-US" sz="2000" dirty="0" smtClean="0"/>
              <a:t>great influence</a:t>
            </a:r>
          </a:p>
          <a:p>
            <a:pPr marL="342900" indent="-342900">
              <a:buFont typeface="Arial" panose="020B0604020202020204" pitchFamily="34" charset="0"/>
              <a:buChar char="•"/>
            </a:pPr>
            <a:r>
              <a:rPr lang="en-US" sz="2000" dirty="0" smtClean="0"/>
              <a:t>gave </a:t>
            </a:r>
            <a:r>
              <a:rPr lang="en-US" sz="2000" dirty="0"/>
              <a:t>equal authority to </a:t>
            </a:r>
            <a:r>
              <a:rPr lang="en-US" sz="2000" dirty="0" smtClean="0"/>
              <a:t>their additional laws, as </a:t>
            </a:r>
            <a:r>
              <a:rPr lang="en-US" sz="2000" dirty="0"/>
              <a:t>they gave to the Scriptures. </a:t>
            </a:r>
            <a:endParaRPr lang="en-US" sz="1400" dirty="0">
              <a:latin typeface="Trebuchet MS" panose="020B0603020202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38004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37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60915" t="12072" r="16636" b="12513"/>
          <a:stretch/>
        </p:blipFill>
        <p:spPr>
          <a:xfrm>
            <a:off x="174523" y="361950"/>
            <a:ext cx="1561422" cy="2759399"/>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1996225" y="1809750"/>
            <a:ext cx="6781800" cy="2831544"/>
          </a:xfrm>
          <a:prstGeom prst="rect">
            <a:avLst/>
          </a:prstGeom>
          <a:noFill/>
        </p:spPr>
        <p:txBody>
          <a:bodyPr wrap="square" rtlCol="0">
            <a:spAutoFit/>
          </a:bodyPr>
          <a:lstStyle/>
          <a:p>
            <a:pPr algn="r"/>
            <a:r>
              <a:rPr lang="en-US" sz="2000" b="1" baseline="30000" dirty="0"/>
              <a:t> </a:t>
            </a:r>
            <a:r>
              <a:rPr lang="en-US" sz="2000" b="1" baseline="30000" dirty="0"/>
              <a:t>36 </a:t>
            </a:r>
            <a:r>
              <a:rPr lang="en-US" sz="2000" dirty="0"/>
              <a:t>One of the Pharisees asked Jesus to have dinner with him, so Jesus went to his home and sat down to </a:t>
            </a:r>
            <a:r>
              <a:rPr lang="en-US" sz="2000" dirty="0" smtClean="0"/>
              <a:t>eat.</a:t>
            </a:r>
            <a:r>
              <a:rPr lang="en-US" sz="2000" dirty="0"/>
              <a:t> </a:t>
            </a:r>
            <a:r>
              <a:rPr lang="en-US" sz="2000" b="1" baseline="30000" dirty="0"/>
              <a:t>37 </a:t>
            </a:r>
            <a:r>
              <a:rPr lang="en-US" sz="2000" dirty="0"/>
              <a:t>When a certain immoral woman from that city heard he was eating there, she brought a beautiful alabaster jar filled with expensive perfume. </a:t>
            </a:r>
            <a:r>
              <a:rPr lang="en-US" sz="2000" b="1" baseline="30000" dirty="0"/>
              <a:t>38 </a:t>
            </a:r>
            <a:r>
              <a:rPr lang="en-US" sz="2000" dirty="0"/>
              <a:t>Then she knelt behind him at his feet, weeping. Her tears fell on his feet, and she wiped them off with her hair. Then she kept kissing his feet and putting perfume on them</a:t>
            </a:r>
            <a:r>
              <a:rPr lang="en-US" sz="2000" dirty="0" smtClean="0"/>
              <a:t>.</a:t>
            </a:r>
          </a:p>
          <a:p>
            <a:pPr algn="r"/>
            <a:endParaRPr lang="en-US" sz="2400" dirty="0">
              <a:solidFill>
                <a:srgbClr val="663300"/>
              </a:solidFill>
              <a:latin typeface="Trebuchet MS" panose="020B0603020202020204" pitchFamily="34" charset="0"/>
              <a:ea typeface="Verdana" panose="020B0604030504040204" pitchFamily="34" charset="0"/>
              <a:cs typeface="Verdana" panose="020B0604030504040204" pitchFamily="34" charset="0"/>
            </a:endParaRPr>
          </a:p>
          <a:p>
            <a:pPr algn="r"/>
            <a:r>
              <a:rPr lang="en-US" sz="1400" dirty="0" smtClean="0">
                <a:solidFill>
                  <a:srgbClr val="663300"/>
                </a:solidFill>
                <a:latin typeface="Trebuchet MS" panose="020B0603020202020204" pitchFamily="34" charset="0"/>
                <a:ea typeface="Verdana" panose="020B0604030504040204" pitchFamily="34" charset="0"/>
                <a:cs typeface="Verdana" panose="020B0604030504040204" pitchFamily="34" charset="0"/>
              </a:rPr>
              <a:t>LUKE 7:36-38</a:t>
            </a:r>
            <a:endParaRPr lang="en-US" sz="1400" dirty="0">
              <a:latin typeface="Trebuchet MS" panose="020B060302020202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986" t="11136" r="48544" b="10656"/>
          <a:stretch/>
        </p:blipFill>
        <p:spPr>
          <a:xfrm>
            <a:off x="174522" y="3059570"/>
            <a:ext cx="1561422" cy="1417180"/>
          </a:xfrm>
          <a:prstGeom prst="rect">
            <a:avLst/>
          </a:prstGeom>
          <a:ln>
            <a:noFill/>
          </a:ln>
          <a:effectLst>
            <a:outerShdw blurRad="292100" dist="139700" dir="2700000" algn="tl" rotWithShape="0">
              <a:srgbClr val="333333">
                <a:alpha val="65000"/>
              </a:srgbClr>
            </a:outerShdw>
          </a:effectLst>
        </p:spPr>
      </p:pic>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6600" y="395449"/>
            <a:ext cx="1344062" cy="134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8981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1768</TotalTime>
  <Words>213</Words>
  <Application>Microsoft Office PowerPoint</Application>
  <PresentationFormat>On-screen Show (16:9)</PresentationFormat>
  <Paragraphs>83</Paragraphs>
  <Slides>27</Slides>
  <Notes>14</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jim.smith</dc:creator>
  <cp:lastModifiedBy>jim.smith</cp:lastModifiedBy>
  <cp:revision>34</cp:revision>
  <dcterms:created xsi:type="dcterms:W3CDTF">2018-03-26T22:45:01Z</dcterms:created>
  <dcterms:modified xsi:type="dcterms:W3CDTF">2018-04-10T22:30:25Z</dcterms:modified>
</cp:coreProperties>
</file>